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340" r:id="rId9"/>
    <p:sldId id="345" r:id="rId10"/>
    <p:sldId id="269" r:id="rId11"/>
    <p:sldId id="342" r:id="rId12"/>
    <p:sldId id="343" r:id="rId13"/>
    <p:sldId id="344" r:id="rId14"/>
    <p:sldId id="271" r:id="rId15"/>
    <p:sldId id="272" r:id="rId16"/>
    <p:sldId id="359" r:id="rId17"/>
    <p:sldId id="318" r:id="rId18"/>
    <p:sldId id="346" r:id="rId19"/>
    <p:sldId id="361" r:id="rId20"/>
    <p:sldId id="330" r:id="rId21"/>
    <p:sldId id="362" r:id="rId22"/>
    <p:sldId id="335" r:id="rId23"/>
    <p:sldId id="321" r:id="rId24"/>
    <p:sldId id="347" r:id="rId25"/>
    <p:sldId id="360" r:id="rId26"/>
    <p:sldId id="348" r:id="rId27"/>
    <p:sldId id="349" r:id="rId28"/>
    <p:sldId id="350" r:id="rId29"/>
    <p:sldId id="351" r:id="rId30"/>
    <p:sldId id="352" r:id="rId31"/>
    <p:sldId id="353" r:id="rId32"/>
    <p:sldId id="354" r:id="rId33"/>
    <p:sldId id="355" r:id="rId34"/>
    <p:sldId id="356" r:id="rId35"/>
    <p:sldId id="337" r:id="rId36"/>
    <p:sldId id="338" r:id="rId37"/>
    <p:sldId id="339" r:id="rId38"/>
    <p:sldId id="331" r:id="rId39"/>
    <p:sldId id="332" r:id="rId40"/>
    <p:sldId id="357" r:id="rId41"/>
    <p:sldId id="358" r:id="rId42"/>
    <p:sldId id="334" r:id="rId43"/>
  </p:sldIdLst>
  <p:sldSz cx="6300788" cy="4321175"/>
  <p:notesSz cx="6888163" cy="10020300"/>
  <p:defaultTextStyle>
    <a:defPPr>
      <a:defRPr lang="es-CO"/>
    </a:defPPr>
    <a:lvl1pPr marL="0" algn="l" defTabSz="6068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03402" algn="l" defTabSz="6068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606804" algn="l" defTabSz="6068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910207" algn="l" defTabSz="6068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213610" algn="l" defTabSz="6068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517012" algn="l" defTabSz="6068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820414" algn="l" defTabSz="6068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123816" algn="l" defTabSz="6068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427219" algn="l" defTabSz="6068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61">
          <p15:clr>
            <a:srgbClr val="A4A3A4"/>
          </p15:clr>
        </p15:guide>
        <p15:guide id="2" pos="19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192C"/>
    <a:srgbClr val="459A16"/>
    <a:srgbClr val="101EA0"/>
    <a:srgbClr val="0CA43B"/>
    <a:srgbClr val="005C2A"/>
    <a:srgbClr val="353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-1356" y="-102"/>
      </p:cViewPr>
      <p:guideLst>
        <p:guide orient="horz" pos="1361"/>
        <p:guide pos="198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39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ED142-788F-4212-8940-7DEE3A1B4928}" type="datetimeFigureOut">
              <a:rPr lang="es-ES" smtClean="0"/>
              <a:t>23/04/2019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118B5-34C1-4273-893A-D59A4FB2F5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9859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BF92E76B-7274-4075-A211-93E32B55CE6E}" type="datetimeFigureOut">
              <a:rPr lang="es-ES" smtClean="0"/>
              <a:t>23/04/2019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704850" y="750888"/>
            <a:ext cx="54784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DE13B84A-24B5-4EB7-9D4B-680593AABB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9141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8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76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13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51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89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27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65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02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704850" y="750888"/>
            <a:ext cx="5478463" cy="3757612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13B84A-24B5-4EB7-9D4B-680593AABB0D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3968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13B84A-24B5-4EB7-9D4B-680593AABB0D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5432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987124" y="226769"/>
            <a:ext cx="5103638" cy="9276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987124" y="1165712"/>
            <a:ext cx="5103638" cy="1104300"/>
          </a:xfrm>
        </p:spPr>
        <p:txBody>
          <a:bodyPr tIns="0"/>
          <a:lstStyle>
            <a:lvl1pPr marL="18207" indent="0" algn="l">
              <a:buNone/>
              <a:defRPr sz="17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303444" indent="0" algn="ctr">
              <a:buNone/>
            </a:lvl2pPr>
            <a:lvl3pPr marL="606887" indent="0" algn="ctr">
              <a:buNone/>
            </a:lvl3pPr>
            <a:lvl4pPr marL="910331" indent="0" algn="ctr">
              <a:buNone/>
            </a:lvl4pPr>
            <a:lvl5pPr marL="1213775" indent="0" algn="ctr">
              <a:buNone/>
            </a:lvl5pPr>
            <a:lvl6pPr marL="1517218" indent="0" algn="ctr">
              <a:buNone/>
            </a:lvl6pPr>
            <a:lvl7pPr marL="1820662" indent="0" algn="ctr">
              <a:buNone/>
            </a:lvl7pPr>
            <a:lvl8pPr marL="2124105" indent="0" algn="ctr">
              <a:buNone/>
            </a:lvl8pPr>
            <a:lvl9pPr marL="2427549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D0A72-2C36-4841-A07A-239EF9D8754C}" type="datetimeFigureOut">
              <a:rPr lang="es-CO" smtClean="0"/>
              <a:t>2019-04-23</a:t>
            </a:fld>
            <a:endParaRPr lang="es-CO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29C75C-2B83-4D35-803F-58CEA4DFFC8A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Elipse"/>
          <p:cNvSpPr/>
          <p:nvPr/>
        </p:nvSpPr>
        <p:spPr>
          <a:xfrm>
            <a:off x="634925" y="890826"/>
            <a:ext cx="144918" cy="1325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0689" tIns="30344" rIns="60689" bIns="3034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797366" y="847485"/>
            <a:ext cx="44106" cy="40331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0689" tIns="30344" rIns="60689" bIns="3034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D0A72-2C36-4841-A07A-239EF9D8754C}" type="datetimeFigureOut">
              <a:rPr lang="es-CO" smtClean="0"/>
              <a:t>2019-04-23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29C75C-2B83-4D35-803F-58CEA4DFFC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725591" y="173048"/>
            <a:ext cx="1260158" cy="3687003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87599" y="173049"/>
            <a:ext cx="3832979" cy="368700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D0A72-2C36-4841-A07A-239EF9D8754C}" type="datetimeFigureOut">
              <a:rPr lang="es-CO" smtClean="0"/>
              <a:t>2019-04-23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29C75C-2B83-4D35-803F-58CEA4DFFC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D0A72-2C36-4841-A07A-239EF9D8754C}" type="datetimeFigureOut">
              <a:rPr lang="es-CO" smtClean="0"/>
              <a:t>2019-04-23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29C75C-2B83-4D35-803F-58CEA4DFFC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573054" y="-34"/>
            <a:ext cx="4725591" cy="4321209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89" tIns="30344" rIns="60689" bIns="3034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76673" y="1638445"/>
            <a:ext cx="4410552" cy="1440392"/>
          </a:xfrm>
        </p:spPr>
        <p:txBody>
          <a:bodyPr anchor="t"/>
          <a:lstStyle>
            <a:lvl1pPr algn="l">
              <a:lnSpc>
                <a:spcPts val="2987"/>
              </a:lnSpc>
              <a:buNone/>
              <a:defRPr sz="27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776673" y="672183"/>
            <a:ext cx="4410552" cy="951258"/>
          </a:xfrm>
        </p:spPr>
        <p:txBody>
          <a:bodyPr anchor="b"/>
          <a:lstStyle>
            <a:lvl1pPr marL="12138" indent="0">
              <a:lnSpc>
                <a:spcPts val="1527"/>
              </a:lnSpc>
              <a:spcBef>
                <a:spcPts val="0"/>
              </a:spcBef>
              <a:buNone/>
              <a:defRPr sz="13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D0A72-2C36-4841-A07A-239EF9D8754C}" type="datetimeFigureOut">
              <a:rPr lang="es-CO" smtClean="0"/>
              <a:t>2019-04-23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29C75C-2B83-4D35-803F-58CEA4DFFC8A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9 Rectángulo"/>
          <p:cNvSpPr/>
          <p:nvPr/>
        </p:nvSpPr>
        <p:spPr bwMode="invGray">
          <a:xfrm>
            <a:off x="1575197" y="0"/>
            <a:ext cx="52507" cy="4321209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89" tIns="30344" rIns="60689" bIns="3034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496865" y="1773494"/>
            <a:ext cx="144918" cy="1325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0689" tIns="30344" rIns="60689" bIns="3034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659306" y="1730152"/>
            <a:ext cx="44106" cy="40331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0689" tIns="30344" rIns="60689" bIns="3034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89224" y="172847"/>
            <a:ext cx="5166646" cy="720196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89224" y="960261"/>
            <a:ext cx="2520315" cy="293839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635555" y="960261"/>
            <a:ext cx="2520315" cy="293839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D0A72-2C36-4841-A07A-239EF9D8754C}" type="datetimeFigureOut">
              <a:rPr lang="es-CO" smtClean="0"/>
              <a:t>2019-04-23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29C75C-2B83-4D35-803F-58CEA4DFFC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15040" y="3251489"/>
            <a:ext cx="5670709" cy="720196"/>
          </a:xfrm>
        </p:spPr>
        <p:txBody>
          <a:bodyPr anchor="ctr"/>
          <a:lstStyle>
            <a:lvl1pPr algn="ctr">
              <a:defRPr sz="30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15039" y="206845"/>
            <a:ext cx="2772347" cy="40331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42482" indent="0" algn="l">
              <a:lnSpc>
                <a:spcPct val="100000"/>
              </a:lnSpc>
              <a:spcBef>
                <a:spcPts val="66"/>
              </a:spcBef>
              <a:buNone/>
              <a:defRPr sz="1300" b="0">
                <a:solidFill>
                  <a:schemeClr val="tx1"/>
                </a:solidFill>
              </a:defRPr>
            </a:lvl1pPr>
            <a:lvl2pPr>
              <a:buNone/>
              <a:defRPr sz="1300" b="1"/>
            </a:lvl2pPr>
            <a:lvl3pPr>
              <a:buNone/>
              <a:defRPr sz="1200" b="1"/>
            </a:lvl3pPr>
            <a:lvl4pPr>
              <a:buNone/>
              <a:defRPr sz="1100" b="1"/>
            </a:lvl4pPr>
            <a:lvl5pPr>
              <a:buNone/>
              <a:defRPr sz="11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3213402" y="206845"/>
            <a:ext cx="2772347" cy="40331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42482" indent="0" algn="l">
              <a:lnSpc>
                <a:spcPct val="100000"/>
              </a:lnSpc>
              <a:spcBef>
                <a:spcPts val="66"/>
              </a:spcBef>
              <a:buNone/>
              <a:defRPr sz="1300" b="0">
                <a:solidFill>
                  <a:schemeClr val="tx1"/>
                </a:solidFill>
              </a:defRPr>
            </a:lvl1pPr>
            <a:lvl2pPr>
              <a:buNone/>
              <a:defRPr sz="1300" b="1"/>
            </a:lvl2pPr>
            <a:lvl3pPr>
              <a:buNone/>
              <a:defRPr sz="1200" b="1"/>
            </a:lvl3pPr>
            <a:lvl4pPr>
              <a:buNone/>
              <a:defRPr sz="1100" b="1"/>
            </a:lvl4pPr>
            <a:lvl5pPr>
              <a:buNone/>
              <a:defRPr sz="11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15039" y="610771"/>
            <a:ext cx="2772347" cy="2592705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260962" indent="-182066">
              <a:lnSpc>
                <a:spcPct val="100000"/>
              </a:lnSpc>
              <a:spcBef>
                <a:spcPts val="465"/>
              </a:spcBef>
              <a:defRPr sz="1600"/>
            </a:lvl1pPr>
            <a:lvl2pPr>
              <a:lnSpc>
                <a:spcPct val="100000"/>
              </a:lnSpc>
              <a:spcBef>
                <a:spcPts val="465"/>
              </a:spcBef>
              <a:defRPr sz="1300"/>
            </a:lvl2pPr>
            <a:lvl3pPr>
              <a:lnSpc>
                <a:spcPct val="100000"/>
              </a:lnSpc>
              <a:spcBef>
                <a:spcPts val="465"/>
              </a:spcBef>
              <a:defRPr sz="1200"/>
            </a:lvl3pPr>
            <a:lvl4pPr>
              <a:lnSpc>
                <a:spcPct val="100000"/>
              </a:lnSpc>
              <a:spcBef>
                <a:spcPts val="465"/>
              </a:spcBef>
              <a:defRPr sz="1100"/>
            </a:lvl4pPr>
            <a:lvl5pPr>
              <a:lnSpc>
                <a:spcPct val="100000"/>
              </a:lnSpc>
              <a:spcBef>
                <a:spcPts val="465"/>
              </a:spcBef>
              <a:defRPr sz="11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213402" y="610771"/>
            <a:ext cx="2772347" cy="2592705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260962" indent="-182066">
              <a:lnSpc>
                <a:spcPct val="100000"/>
              </a:lnSpc>
              <a:spcBef>
                <a:spcPts val="465"/>
              </a:spcBef>
              <a:defRPr sz="1600"/>
            </a:lvl1pPr>
            <a:lvl2pPr>
              <a:lnSpc>
                <a:spcPct val="100000"/>
              </a:lnSpc>
              <a:spcBef>
                <a:spcPts val="465"/>
              </a:spcBef>
              <a:defRPr sz="1300"/>
            </a:lvl2pPr>
            <a:lvl3pPr>
              <a:lnSpc>
                <a:spcPct val="100000"/>
              </a:lnSpc>
              <a:spcBef>
                <a:spcPts val="465"/>
              </a:spcBef>
              <a:defRPr sz="1200"/>
            </a:lvl3pPr>
            <a:lvl4pPr>
              <a:lnSpc>
                <a:spcPct val="100000"/>
              </a:lnSpc>
              <a:spcBef>
                <a:spcPts val="465"/>
              </a:spcBef>
              <a:defRPr sz="1100"/>
            </a:lvl4pPr>
            <a:lvl5pPr>
              <a:lnSpc>
                <a:spcPct val="100000"/>
              </a:lnSpc>
              <a:spcBef>
                <a:spcPts val="465"/>
              </a:spcBef>
              <a:defRPr sz="11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D0A72-2C36-4841-A07A-239EF9D8754C}" type="datetimeFigureOut">
              <a:rPr lang="es-CO" smtClean="0"/>
              <a:t>2019-04-23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29C75C-2B83-4D35-803F-58CEA4DFFC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89224" y="172847"/>
            <a:ext cx="5166646" cy="720196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D0A72-2C36-4841-A07A-239EF9D8754C}" type="datetimeFigureOut">
              <a:rPr lang="es-CO" smtClean="0"/>
              <a:t>2019-04-23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29C75C-2B83-4D35-803F-58CEA4DFFC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699387" y="0"/>
            <a:ext cx="5601401" cy="432117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89" tIns="30344" rIns="60689" bIns="3034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D0A72-2C36-4841-A07A-239EF9D8754C}" type="datetimeFigureOut">
              <a:rPr lang="es-CO" smtClean="0"/>
              <a:t>2019-04-23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29C75C-2B83-4D35-803F-58CEA4DFFC8A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5 Rectángulo"/>
          <p:cNvSpPr/>
          <p:nvPr/>
        </p:nvSpPr>
        <p:spPr bwMode="invGray">
          <a:xfrm>
            <a:off x="699388" y="-34"/>
            <a:ext cx="50406" cy="4321209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89" tIns="30344" rIns="60689" bIns="3034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15040" y="136590"/>
            <a:ext cx="2625328" cy="732199"/>
          </a:xfrm>
          <a:ln>
            <a:noFill/>
          </a:ln>
        </p:spPr>
        <p:txBody>
          <a:bodyPr anchor="b"/>
          <a:lstStyle>
            <a:lvl1pPr algn="l">
              <a:lnSpc>
                <a:spcPts val="1327"/>
              </a:lnSpc>
              <a:buNone/>
              <a:defRPr sz="15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15040" y="886517"/>
            <a:ext cx="2625328" cy="440120"/>
          </a:xfrm>
        </p:spPr>
        <p:txBody>
          <a:bodyPr/>
          <a:lstStyle>
            <a:lvl1pPr marL="30344" indent="0">
              <a:lnSpc>
                <a:spcPct val="100000"/>
              </a:lnSpc>
              <a:spcBef>
                <a:spcPts val="0"/>
              </a:spcBef>
              <a:buNone/>
              <a:defRPr sz="900"/>
            </a:lvl1pPr>
            <a:lvl2pPr>
              <a:buNone/>
              <a:defRPr sz="800"/>
            </a:lvl2pPr>
            <a:lvl3pPr>
              <a:buNone/>
              <a:defRPr sz="700"/>
            </a:lvl3pPr>
            <a:lvl4pPr>
              <a:buNone/>
              <a:defRPr sz="600"/>
            </a:lvl4pPr>
            <a:lvl5pPr>
              <a:buNone/>
              <a:defRPr sz="6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15039" y="1344366"/>
            <a:ext cx="5618203" cy="2515684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D0A72-2C36-4841-A07A-239EF9D8754C}" type="datetimeFigureOut">
              <a:rPr lang="es-CO" smtClean="0"/>
              <a:t>2019-04-23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29C75C-2B83-4D35-803F-58CEA4DFFC8A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056440" y="672183"/>
            <a:ext cx="1890236" cy="1248339"/>
          </a:xfrm>
        </p:spPr>
        <p:txBody>
          <a:bodyPr anchor="b">
            <a:noAutofit/>
          </a:bodyPr>
          <a:lstStyle>
            <a:lvl1pPr algn="l">
              <a:buNone/>
              <a:defRPr sz="14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D0A72-2C36-4841-A07A-239EF9D8754C}" type="datetimeFigureOut">
              <a:rPr lang="es-CO" smtClean="0"/>
              <a:t>2019-04-23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29C75C-2B83-4D35-803F-58CEA4DFFC8A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Rectángulo"/>
          <p:cNvSpPr/>
          <p:nvPr/>
        </p:nvSpPr>
        <p:spPr>
          <a:xfrm>
            <a:off x="525066" y="672183"/>
            <a:ext cx="3150394" cy="2880783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60689" tIns="182066" rIns="60689" bIns="30344" rtlCol="0" anchor="t">
            <a:normAutofit/>
          </a:bodyPr>
          <a:lstStyle>
            <a:extLst/>
          </a:lstStyle>
          <a:p>
            <a:pPr marL="0" indent="-188135" algn="l" rtl="0" eaLnBrk="1" latinLnBrk="0" hangingPunct="1">
              <a:lnSpc>
                <a:spcPts val="1991"/>
              </a:lnSpc>
              <a:spcBef>
                <a:spcPts val="398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21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77572" y="720198"/>
            <a:ext cx="3045381" cy="2214480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60689" tIns="182066" anchor="t"/>
          <a:lstStyle>
            <a:lvl1pPr marL="0" indent="0" algn="l" eaLnBrk="1" latinLnBrk="0" hangingPunct="1">
              <a:buNone/>
              <a:defRPr sz="21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273368" y="601323"/>
            <a:ext cx="472559" cy="128734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89" tIns="30344" rIns="60689" bIns="3034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3447840" y="590262"/>
            <a:ext cx="447356" cy="128734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89" tIns="30344" rIns="60689" bIns="30344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77572" y="3024822"/>
            <a:ext cx="3045381" cy="480131"/>
          </a:xfrm>
        </p:spPr>
        <p:txBody>
          <a:bodyPr anchor="ctr"/>
          <a:lstStyle>
            <a:lvl1pPr marL="0" indent="0" algn="l">
              <a:lnSpc>
                <a:spcPts val="1062"/>
              </a:lnSpc>
              <a:spcBef>
                <a:spcPts val="0"/>
              </a:spcBef>
              <a:buNone/>
              <a:defRPr sz="900">
                <a:solidFill>
                  <a:srgbClr val="777777"/>
                </a:solidFill>
              </a:defRPr>
            </a:lvl1pPr>
            <a:lvl2pPr>
              <a:defRPr sz="8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562225" y="-514106"/>
            <a:ext cx="1129296" cy="1032651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89" tIns="30344" rIns="60689" bIns="3034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16325" y="13296"/>
            <a:ext cx="1172916" cy="107253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89" tIns="30344" rIns="60689" bIns="3034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26017" y="664796"/>
            <a:ext cx="775689" cy="69475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89" tIns="30344" rIns="60689" bIns="3034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97933" y="-34"/>
            <a:ext cx="5602855" cy="4321209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89" tIns="30344" rIns="60689" bIns="3034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989224" y="173047"/>
            <a:ext cx="5166646" cy="720196"/>
          </a:xfrm>
          <a:prstGeom prst="rect">
            <a:avLst/>
          </a:prstGeom>
        </p:spPr>
        <p:txBody>
          <a:bodyPr lIns="60689" tIns="30344" rIns="60689" bIns="30344"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989224" y="912248"/>
            <a:ext cx="5166646" cy="3024823"/>
          </a:xfrm>
          <a:prstGeom prst="rect">
            <a:avLst/>
          </a:prstGeom>
        </p:spPr>
        <p:txBody>
          <a:bodyPr lIns="60689" tIns="30344" rIns="60689" bIns="30344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2467809" y="3973080"/>
            <a:ext cx="1470184" cy="300082"/>
          </a:xfrm>
          <a:prstGeom prst="rect">
            <a:avLst/>
          </a:prstGeom>
        </p:spPr>
        <p:txBody>
          <a:bodyPr lIns="60689" tIns="30344" rIns="60689" bIns="30344" anchor="b"/>
          <a:lstStyle>
            <a:lvl1pPr algn="r" eaLnBrk="1" latinLnBrk="0" hangingPunct="1">
              <a:defRPr kumimoji="0" sz="8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F4D0A72-2C36-4841-A07A-239EF9D8754C}" type="datetimeFigureOut">
              <a:rPr lang="es-CO" smtClean="0"/>
              <a:t>2019-04-23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937992" y="3973080"/>
            <a:ext cx="1995250" cy="300082"/>
          </a:xfrm>
          <a:prstGeom prst="rect">
            <a:avLst/>
          </a:prstGeom>
        </p:spPr>
        <p:txBody>
          <a:bodyPr lIns="60689" tIns="30344" rIns="60689" bIns="30344" anchor="b"/>
          <a:lstStyle>
            <a:lvl1pPr eaLnBrk="1" latinLnBrk="0" hangingPunct="1">
              <a:defRPr kumimoji="0" sz="8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CO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5935342" y="3973080"/>
            <a:ext cx="315039" cy="300082"/>
          </a:xfrm>
          <a:prstGeom prst="rect">
            <a:avLst/>
          </a:prstGeom>
        </p:spPr>
        <p:txBody>
          <a:bodyPr lIns="60689" tIns="30344" rIns="60689" bIns="30344" anchor="b"/>
          <a:lstStyle>
            <a:lvl1pPr algn="ctr" eaLnBrk="1" latinLnBrk="0" hangingPunct="1">
              <a:defRPr kumimoji="0" sz="8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C29C75C-2B83-4D35-803F-58CEA4DFFC8A}" type="slidenum">
              <a:rPr lang="es-CO" smtClean="0"/>
              <a:t>‹Nº›</a:t>
            </a:fld>
            <a:endParaRPr lang="es-CO"/>
          </a:p>
        </p:txBody>
      </p:sp>
      <p:sp>
        <p:nvSpPr>
          <p:cNvPr id="15" name="14 Rectángulo"/>
          <p:cNvSpPr/>
          <p:nvPr/>
        </p:nvSpPr>
        <p:spPr bwMode="invGray">
          <a:xfrm>
            <a:off x="699388" y="-34"/>
            <a:ext cx="50406" cy="4321209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89" tIns="30344" rIns="60689" bIns="3034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29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42755" indent="-188135" algn="l" rtl="0" eaLnBrk="1" latinLnBrk="0" hangingPunct="1">
        <a:lnSpc>
          <a:spcPct val="100000"/>
        </a:lnSpc>
        <a:spcBef>
          <a:spcPts val="398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24821" indent="-157791" algn="l" rtl="0" eaLnBrk="1" latinLnBrk="0" hangingPunct="1">
        <a:lnSpc>
          <a:spcPct val="100000"/>
        </a:lnSpc>
        <a:spcBef>
          <a:spcPts val="365"/>
        </a:spcBef>
        <a:buClr>
          <a:schemeClr val="accent1"/>
        </a:buClr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588681" indent="-151722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28265" indent="-115309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861780" indent="-121377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364" indent="-121377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140948" indent="-121377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463" indent="-121377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414047" indent="-121377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3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0344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0688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9103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2137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51721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82066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1241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4275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1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085" y="2586881"/>
            <a:ext cx="3021645" cy="1373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1 Imagen" descr="MEMBRETE NUEVEO 2013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1298719" y="193878"/>
            <a:ext cx="3874865" cy="81458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5" name="1 Título"/>
          <p:cNvSpPr>
            <a:spLocks noGrp="1"/>
          </p:cNvSpPr>
          <p:nvPr>
            <p:ph type="ctrTitle"/>
          </p:nvPr>
        </p:nvSpPr>
        <p:spPr>
          <a:xfrm>
            <a:off x="293762" y="1015541"/>
            <a:ext cx="5292867" cy="2086113"/>
          </a:xfrm>
        </p:spPr>
        <p:txBody>
          <a:bodyPr>
            <a:noAutofit/>
          </a:bodyPr>
          <a:lstStyle/>
          <a:p>
            <a:pPr algn="ctr"/>
            <a:r>
              <a:rPr lang="es-ES" sz="4000" b="1" dirty="0" smtClean="0">
                <a:solidFill>
                  <a:schemeClr val="accent5"/>
                </a:solidFill>
                <a:latin typeface="Agency FB" panose="020B0503020202020204" pitchFamily="34" charset="0"/>
              </a:rPr>
              <a:t>AUDIENCIA PUBLICA RENDICION </a:t>
            </a:r>
            <a:r>
              <a:rPr lang="es-ES" sz="4000" b="1" dirty="0">
                <a:solidFill>
                  <a:schemeClr val="accent5"/>
                </a:solidFill>
                <a:latin typeface="Agency FB" panose="020B0503020202020204" pitchFamily="34" charset="0"/>
              </a:rPr>
              <a:t>DE CUENTAS </a:t>
            </a:r>
            <a:br>
              <a:rPr lang="es-ES" sz="4000" b="1" dirty="0">
                <a:solidFill>
                  <a:schemeClr val="accent5"/>
                </a:solidFill>
                <a:latin typeface="Agency FB" panose="020B0503020202020204" pitchFamily="34" charset="0"/>
              </a:rPr>
            </a:br>
            <a:r>
              <a:rPr lang="es-ES" sz="4000" b="1" dirty="0">
                <a:solidFill>
                  <a:schemeClr val="accent5"/>
                </a:solidFill>
                <a:latin typeface="Agency FB" panose="020B0503020202020204" pitchFamily="34" charset="0"/>
              </a:rPr>
              <a:t>VIGENCIA </a:t>
            </a:r>
            <a:r>
              <a:rPr lang="es-ES" sz="4000" b="1" dirty="0" smtClean="0">
                <a:solidFill>
                  <a:schemeClr val="accent5"/>
                </a:solidFill>
                <a:latin typeface="Agency FB" panose="020B0503020202020204" pitchFamily="34" charset="0"/>
              </a:rPr>
              <a:t>2018</a:t>
            </a:r>
            <a:endParaRPr lang="es-ES" sz="4000" b="1" dirty="0">
              <a:solidFill>
                <a:schemeClr val="accent5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63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566218" y="238425"/>
            <a:ext cx="4273781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9" name="Título 2"/>
          <p:cNvSpPr>
            <a:spLocks noGrp="1"/>
          </p:cNvSpPr>
          <p:nvPr>
            <p:ph type="title"/>
          </p:nvPr>
        </p:nvSpPr>
        <p:spPr>
          <a:xfrm>
            <a:off x="692587" y="2336913"/>
            <a:ext cx="3531893" cy="1279219"/>
          </a:xfrm>
        </p:spPr>
        <p:txBody>
          <a:bodyPr>
            <a:noAutofit/>
          </a:bodyPr>
          <a:lstStyle/>
          <a:p>
            <a:pPr algn="ctr"/>
            <a: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GESTION DE CALIDAD Y AUDITORIAS</a:t>
            </a:r>
            <a:b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</a:br>
            <a:endParaRPr lang="es-ES" sz="2800" b="1" dirty="0">
              <a:solidFill>
                <a:srgbClr val="005C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17" name="Título 2"/>
          <p:cNvSpPr txBox="1">
            <a:spLocks/>
          </p:cNvSpPr>
          <p:nvPr/>
        </p:nvSpPr>
        <p:spPr>
          <a:xfrm>
            <a:off x="367563" y="648420"/>
            <a:ext cx="5644843" cy="1296145"/>
          </a:xfrm>
          <a:prstGeom prst="rect">
            <a:avLst/>
          </a:prstGeom>
        </p:spPr>
        <p:txBody>
          <a:bodyPr vert="horz" lIns="60681" tIns="30340" rIns="60681" bIns="3034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4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 defTabSz="914276"/>
            <a:r>
              <a:rPr lang="es-ES" sz="3200" b="1" dirty="0" smtClean="0">
                <a:solidFill>
                  <a:schemeClr val="accent2">
                    <a:lumMod val="75000"/>
                  </a:schemeClr>
                </a:solidFill>
                <a:latin typeface="Agency FB" panose="020B0503020202020204" pitchFamily="34" charset="0"/>
              </a:rPr>
              <a:t>  </a:t>
            </a:r>
            <a:r>
              <a:rPr lang="es-ES" sz="3200" b="1" dirty="0" smtClean="0">
                <a:solidFill>
                  <a:schemeClr val="accent5"/>
                </a:solidFill>
                <a:latin typeface="Agency FB" panose="020B0503020202020204" pitchFamily="34" charset="0"/>
              </a:rPr>
              <a:t>RENDICION </a:t>
            </a:r>
            <a:r>
              <a:rPr lang="es-ES" sz="3200" b="1" dirty="0">
                <a:solidFill>
                  <a:schemeClr val="accent5"/>
                </a:solidFill>
                <a:latin typeface="Agency FB" panose="020B0503020202020204" pitchFamily="34" charset="0"/>
              </a:rPr>
              <a:t>DE CUENTAS VIGENCIA </a:t>
            </a:r>
            <a:r>
              <a:rPr lang="es-ES" sz="3200" b="1" dirty="0" smtClean="0">
                <a:solidFill>
                  <a:schemeClr val="accent5"/>
                </a:solidFill>
                <a:latin typeface="Agency FB" panose="020B0503020202020204" pitchFamily="34" charset="0"/>
              </a:rPr>
              <a:t>2018</a:t>
            </a:r>
            <a:endParaRPr lang="es-ES" sz="3200" dirty="0">
              <a:solidFill>
                <a:schemeClr val="accent5"/>
              </a:solidFill>
              <a:latin typeface="Agency FB" panose="020B0503020202020204" pitchFamily="34" charset="0"/>
            </a:endParaRPr>
          </a:p>
        </p:txBody>
      </p:sp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05" y="72182"/>
            <a:ext cx="937939" cy="638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594" y="2304603"/>
            <a:ext cx="1061814" cy="1711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510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38226" y="347"/>
            <a:ext cx="4273781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037839" y="1522859"/>
            <a:ext cx="2280907" cy="1071479"/>
          </a:xfrm>
        </p:spPr>
        <p:txBody>
          <a:bodyPr>
            <a:noAutofit/>
          </a:bodyPr>
          <a:lstStyle/>
          <a:p>
            <a:pPr marL="68571" algn="ctr"/>
            <a:r>
              <a:rPr lang="es-CO" sz="2400" b="1" dirty="0">
                <a:solidFill>
                  <a:schemeClr val="accent5"/>
                </a:solidFill>
              </a:rPr>
              <a:t>CAPACIDAD </a:t>
            </a:r>
            <a:r>
              <a:rPr lang="es-CO" sz="2400" b="1" dirty="0" smtClean="0">
                <a:solidFill>
                  <a:schemeClr val="accent5"/>
                </a:solidFill>
              </a:rPr>
              <a:t>INSTALADA</a:t>
            </a:r>
            <a:br>
              <a:rPr lang="es-CO" sz="2400" b="1" dirty="0" smtClean="0">
                <a:solidFill>
                  <a:schemeClr val="accent5"/>
                </a:solidFill>
              </a:rPr>
            </a:br>
            <a:r>
              <a:rPr lang="es-CO" sz="2400" b="1" dirty="0" smtClean="0">
                <a:solidFill>
                  <a:schemeClr val="accent5"/>
                </a:solidFill>
              </a:rPr>
              <a:t>SEDE 2018</a:t>
            </a:r>
            <a:r>
              <a:rPr lang="es-CO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s-CO" b="1" dirty="0">
                <a:solidFill>
                  <a:schemeClr val="bg2">
                    <a:lumMod val="50000"/>
                  </a:schemeClr>
                </a:solidFill>
              </a:rPr>
            </a:b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692586" y="1396332"/>
            <a:ext cx="4772456" cy="256445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ES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ES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endParaRPr lang="es-ES" dirty="0"/>
          </a:p>
        </p:txBody>
      </p:sp>
      <p:pic>
        <p:nvPicPr>
          <p:cNvPr id="13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594" y="2952675"/>
            <a:ext cx="1061814" cy="1063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594600"/>
              </p:ext>
            </p:extLst>
          </p:nvPr>
        </p:nvGraphicFramePr>
        <p:xfrm>
          <a:off x="774130" y="561322"/>
          <a:ext cx="3456384" cy="33649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4"/>
                <a:gridCol w="864096"/>
                <a:gridCol w="936104"/>
                <a:gridCol w="720080"/>
              </a:tblGrid>
              <a:tr h="2629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SERVICIOS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PERSONALES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CONSULTORIOS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HORA DE ATENCION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2629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MEDICINA GEBNERAL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3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3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8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2629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MEICINA GENERAL PYP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3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3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8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131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ENFERMERIA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1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1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8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131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VACUNACION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2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1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8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2629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ODONTOLOGIA GENERAL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1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1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8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131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SALUD ORAL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1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1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8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2629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LABORATORIO CLINICO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1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1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8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2629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LABORATORIO DE CITOLOGIA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1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1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8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3944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TOMA DE MUESTRAS DE CITOLOGIA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1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1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8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2629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NUTRICION Y DIETETICA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1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1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8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131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SICOLOGIA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1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1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5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131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FARMACIA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1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1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8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131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TRABAJO SOCIAL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1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1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8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42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38226" y="238425"/>
            <a:ext cx="4273781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798814" y="1737180"/>
            <a:ext cx="2501974" cy="1071479"/>
          </a:xfrm>
        </p:spPr>
        <p:txBody>
          <a:bodyPr>
            <a:noAutofit/>
          </a:bodyPr>
          <a:lstStyle/>
          <a:p>
            <a:pPr marL="68571" algn="ctr"/>
            <a:r>
              <a:rPr lang="es-CO" sz="2400" b="1" dirty="0">
                <a:solidFill>
                  <a:schemeClr val="accent5"/>
                </a:solidFill>
              </a:rPr>
              <a:t>CAPACIDAD </a:t>
            </a:r>
            <a:r>
              <a:rPr lang="es-CO" sz="2400" b="1" dirty="0" smtClean="0">
                <a:solidFill>
                  <a:schemeClr val="accent5"/>
                </a:solidFill>
              </a:rPr>
              <a:t>INSTALADA</a:t>
            </a:r>
            <a:br>
              <a:rPr lang="es-CO" sz="2400" b="1" dirty="0" smtClean="0">
                <a:solidFill>
                  <a:schemeClr val="accent5"/>
                </a:solidFill>
              </a:rPr>
            </a:br>
            <a:r>
              <a:rPr lang="es-CO" sz="2400" b="1" dirty="0" smtClean="0">
                <a:solidFill>
                  <a:schemeClr val="accent5"/>
                </a:solidFill>
              </a:rPr>
              <a:t>EXTRAMURAL 2018</a:t>
            </a:r>
            <a:r>
              <a:rPr lang="es-CO" sz="3200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s-CO" sz="3200" b="1" dirty="0">
                <a:solidFill>
                  <a:schemeClr val="bg2">
                    <a:lumMod val="50000"/>
                  </a:schemeClr>
                </a:solidFill>
              </a:rPr>
            </a:br>
            <a:endParaRPr lang="es-CO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692586" y="1396332"/>
            <a:ext cx="4772456" cy="256445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ES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ES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endParaRPr lang="es-ES" dirty="0"/>
          </a:p>
        </p:txBody>
      </p:sp>
      <p:pic>
        <p:nvPicPr>
          <p:cNvPr id="12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594" y="2808659"/>
            <a:ext cx="1061814" cy="1207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130" y="443422"/>
            <a:ext cx="847649" cy="638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314869"/>
              </p:ext>
            </p:extLst>
          </p:nvPr>
        </p:nvGraphicFramePr>
        <p:xfrm>
          <a:off x="899231" y="1224483"/>
          <a:ext cx="2899583" cy="24029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6988"/>
                <a:gridCol w="994143"/>
                <a:gridCol w="828452"/>
              </a:tblGrid>
              <a:tr h="377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SERVICIOS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PERSONALES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HORA DE ATENCION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268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MEDICINA </a:t>
                      </a:r>
                      <a:r>
                        <a:rPr lang="es-CO" sz="800" dirty="0" smtClean="0">
                          <a:effectLst/>
                        </a:rPr>
                        <a:t> GENERAL Y PYP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 smtClean="0">
                          <a:effectLst/>
                        </a:rPr>
                        <a:t>1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8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188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ENFERMERIA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1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 smtClean="0">
                          <a:effectLst/>
                        </a:rPr>
                        <a:t>4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188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VACUNACION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8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188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SALUD ORAL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1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effectLst/>
                        </a:rPr>
                        <a:t>8</a:t>
                      </a:r>
                      <a:endParaRPr lang="es-CO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4056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TOMA DE MUESTRAS DE CITOLOGIA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 smtClean="0">
                          <a:effectLst/>
                        </a:rPr>
                        <a:t>4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209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 smtClean="0">
                          <a:effectLst/>
                        </a:rPr>
                        <a:t>TRABAJO SOCIAL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1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 smtClean="0">
                          <a:effectLst/>
                        </a:rPr>
                        <a:t>4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 smtClean="0">
                          <a:effectLst/>
                        </a:rPr>
                        <a:t>ASEGURAMIENTO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 smtClean="0">
                          <a:effectLst/>
                        </a:rPr>
                        <a:t>2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8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144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 smtClean="0">
                          <a:effectLst/>
                        </a:rPr>
                        <a:t>VEHICULOS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1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8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  <a:tr h="188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FARMACIA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1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effectLst/>
                        </a:rPr>
                        <a:t>8</a:t>
                      </a:r>
                      <a:endParaRPr lang="es-CO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774" marR="4677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60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1667629" y="199342"/>
            <a:ext cx="4273781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134171" y="792435"/>
            <a:ext cx="4590379" cy="1071479"/>
          </a:xfrm>
        </p:spPr>
        <p:txBody>
          <a:bodyPr>
            <a:noAutofit/>
          </a:bodyPr>
          <a:lstStyle/>
          <a:p>
            <a:pPr marL="68571" algn="ctr"/>
            <a:r>
              <a:rPr lang="es-CO" b="1" dirty="0" smtClean="0">
                <a:solidFill>
                  <a:schemeClr val="accent5"/>
                </a:solidFill>
              </a:rPr>
              <a:t>CONTRATACION 2018</a:t>
            </a:r>
            <a:r>
              <a:rPr lang="es-CO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s-CO" b="1" dirty="0">
                <a:solidFill>
                  <a:schemeClr val="bg2">
                    <a:lumMod val="50000"/>
                  </a:schemeClr>
                </a:solidFill>
              </a:rPr>
            </a:b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692586" y="1396332"/>
            <a:ext cx="4772456" cy="256445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ES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ES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endParaRPr lang="es-ES" dirty="0"/>
          </a:p>
        </p:txBody>
      </p:sp>
      <p:pic>
        <p:nvPicPr>
          <p:cNvPr id="12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115" y="398340"/>
            <a:ext cx="864096" cy="58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940" y="2304603"/>
            <a:ext cx="917798" cy="1711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15212"/>
              </p:ext>
            </p:extLst>
          </p:nvPr>
        </p:nvGraphicFramePr>
        <p:xfrm>
          <a:off x="774130" y="1841278"/>
          <a:ext cx="4690912" cy="20505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0645"/>
                <a:gridCol w="1479899"/>
                <a:gridCol w="882939"/>
                <a:gridCol w="1007429"/>
              </a:tblGrid>
              <a:tr h="185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EPS</a:t>
                      </a:r>
                      <a:endParaRPr lang="es-C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VIGENCIA</a:t>
                      </a:r>
                      <a:endParaRPr lang="es-C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N° AFILIADOS</a:t>
                      </a:r>
                      <a:endParaRPr lang="es-C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TIPO DE CONTRATO</a:t>
                      </a:r>
                      <a:endParaRPr lang="es-C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36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dirty="0">
                          <a:effectLst/>
                        </a:rPr>
                        <a:t>CAJACOPI</a:t>
                      </a:r>
                      <a:endParaRPr lang="es-CO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dirty="0" smtClean="0">
                          <a:effectLst/>
                        </a:rPr>
                        <a:t>ENERO-DICIEMBRE 2018</a:t>
                      </a:r>
                      <a:endParaRPr lang="es-CO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dirty="0">
                          <a:effectLst/>
                        </a:rPr>
                        <a:t> </a:t>
                      </a:r>
                      <a:r>
                        <a:rPr lang="es-CO" sz="1050" dirty="0" smtClean="0">
                          <a:effectLst/>
                        </a:rPr>
                        <a:t>3522</a:t>
                      </a:r>
                      <a:endParaRPr lang="es-CO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</a:rPr>
                        <a:t>CAPITADO</a:t>
                      </a:r>
                      <a:endParaRPr lang="es-CO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36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</a:rPr>
                        <a:t>COMFAGUAJIRA</a:t>
                      </a:r>
                      <a:endParaRPr lang="es-CO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dirty="0" smtClean="0">
                          <a:effectLst/>
                        </a:rPr>
                        <a:t>ENERO-DICIEMBRE 2018</a:t>
                      </a:r>
                      <a:endParaRPr lang="es-CO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dirty="0">
                          <a:effectLst/>
                        </a:rPr>
                        <a:t> </a:t>
                      </a:r>
                      <a:r>
                        <a:rPr lang="es-CO" sz="1050" dirty="0" smtClean="0">
                          <a:effectLst/>
                        </a:rPr>
                        <a:t>1653</a:t>
                      </a:r>
                      <a:endParaRPr lang="es-CO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</a:rPr>
                        <a:t>CAPITADO</a:t>
                      </a:r>
                      <a:endParaRPr lang="es-CO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36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</a:rPr>
                        <a:t>DUSAKAWI</a:t>
                      </a:r>
                      <a:endParaRPr lang="es-CO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dirty="0" smtClean="0">
                          <a:effectLst/>
                        </a:rPr>
                        <a:t>ENERO-DICIEMBRE 2018</a:t>
                      </a:r>
                      <a:endParaRPr lang="es-CO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dirty="0">
                          <a:effectLst/>
                        </a:rPr>
                        <a:t> </a:t>
                      </a:r>
                      <a:r>
                        <a:rPr lang="es-CO" sz="1050" dirty="0" smtClean="0">
                          <a:effectLst/>
                        </a:rPr>
                        <a:t>1550</a:t>
                      </a:r>
                      <a:endParaRPr lang="es-CO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dirty="0">
                          <a:effectLst/>
                        </a:rPr>
                        <a:t>CAPITADO</a:t>
                      </a:r>
                      <a:endParaRPr lang="es-CO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</a:rPr>
                        <a:t>ANAS WAYUU</a:t>
                      </a:r>
                      <a:endParaRPr lang="es-CO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dirty="0" smtClean="0">
                          <a:effectLst/>
                        </a:rPr>
                        <a:t>ENERO-DICIEMBRE 2018</a:t>
                      </a:r>
                      <a:endParaRPr lang="es-CO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dirty="0">
                          <a:effectLst/>
                        </a:rPr>
                        <a:t> </a:t>
                      </a:r>
                      <a:r>
                        <a:rPr lang="es-CO" sz="1050" dirty="0" smtClean="0">
                          <a:effectLst/>
                        </a:rPr>
                        <a:t>1510</a:t>
                      </a:r>
                      <a:endParaRPr lang="es-CO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dirty="0">
                          <a:effectLst/>
                        </a:rPr>
                        <a:t>CAPITADO</a:t>
                      </a:r>
                      <a:endParaRPr lang="es-CO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857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38226" y="238425"/>
            <a:ext cx="4273781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93763" y="701423"/>
            <a:ext cx="5718645" cy="530064"/>
          </a:xfrm>
        </p:spPr>
        <p:txBody>
          <a:bodyPr>
            <a:noAutofit/>
          </a:bodyPr>
          <a:lstStyle/>
          <a:p>
            <a:pPr marL="68571" algn="ctr"/>
            <a:r>
              <a:rPr lang="es-CO" b="1" dirty="0" smtClean="0">
                <a:solidFill>
                  <a:schemeClr val="accent5"/>
                </a:solidFill>
              </a:rPr>
              <a:t>GESTION </a:t>
            </a:r>
            <a:r>
              <a:rPr lang="es-CO" b="1" dirty="0">
                <a:solidFill>
                  <a:schemeClr val="accent5"/>
                </a:solidFill>
              </a:rPr>
              <a:t>DE </a:t>
            </a:r>
            <a:r>
              <a:rPr lang="es-CO" b="1" dirty="0" smtClean="0">
                <a:solidFill>
                  <a:schemeClr val="accent5"/>
                </a:solidFill>
              </a:rPr>
              <a:t>CALIDAD </a:t>
            </a:r>
            <a:r>
              <a:rPr lang="es-CO" b="1" dirty="0">
                <a:solidFill>
                  <a:schemeClr val="accent5"/>
                </a:solidFill>
              </a:rPr>
              <a:t>Y AUDITORIAS 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766857" y="1451416"/>
            <a:ext cx="4772456" cy="256445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s-CO" sz="1600" dirty="0">
                <a:solidFill>
                  <a:srgbClr val="005C2A"/>
                </a:solidFill>
              </a:rPr>
              <a:t>Reporte de indicadores de calidad a las diferentes EPS y a la </a:t>
            </a:r>
            <a:r>
              <a:rPr lang="es-CO" sz="1600" dirty="0" err="1">
                <a:solidFill>
                  <a:srgbClr val="005C2A"/>
                </a:solidFill>
              </a:rPr>
              <a:t>Supersalud</a:t>
            </a:r>
            <a:r>
              <a:rPr lang="es-CO" sz="1600" dirty="0">
                <a:solidFill>
                  <a:srgbClr val="005C2A"/>
                </a:solidFill>
              </a:rPr>
              <a:t>, como los de la  resolución 1552, 1604, 0256 y 019.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CO" sz="1600" dirty="0">
                <a:solidFill>
                  <a:srgbClr val="005C2A"/>
                </a:solidFill>
              </a:rPr>
              <a:t>Seguimiento e implementación a planes de mejoramiento, como resultado de las diferentes visitas de auditorias realizadas a la institución por los entes de control del sector salud  y las diferentes EPS</a:t>
            </a:r>
            <a:r>
              <a:rPr lang="es-CO" sz="1400" dirty="0">
                <a:solidFill>
                  <a:srgbClr val="005C2A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es-ES" sz="1800" b="1" dirty="0">
              <a:solidFill>
                <a:srgbClr val="005C2A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endParaRPr lang="es-ES" dirty="0"/>
          </a:p>
        </p:txBody>
      </p:sp>
      <p:pic>
        <p:nvPicPr>
          <p:cNvPr id="11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4924" y="3096691"/>
            <a:ext cx="1061814" cy="919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119" y="78894"/>
            <a:ext cx="654067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629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38226" y="238425"/>
            <a:ext cx="4273781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93762" y="576411"/>
            <a:ext cx="5618245" cy="530064"/>
          </a:xfrm>
        </p:spPr>
        <p:txBody>
          <a:bodyPr>
            <a:noAutofit/>
          </a:bodyPr>
          <a:lstStyle/>
          <a:p>
            <a:pPr marL="68571" algn="ctr"/>
            <a:r>
              <a:rPr lang="es-CO" sz="2800" b="1" dirty="0">
                <a:solidFill>
                  <a:schemeClr val="accent5"/>
                </a:solidFill>
                <a:latin typeface="Agency FB" panose="020B0503020202020204" pitchFamily="34" charset="0"/>
              </a:rPr>
              <a:t>INDICADORES DE GESTION  </a:t>
            </a:r>
            <a:r>
              <a:rPr lang="es-CO" sz="2800" b="1" dirty="0" smtClean="0">
                <a:solidFill>
                  <a:schemeClr val="accent5"/>
                </a:solidFill>
                <a:latin typeface="Agency FB" panose="020B0503020202020204" pitchFamily="34" charset="0"/>
              </a:rPr>
              <a:t>2018</a:t>
            </a:r>
            <a:endParaRPr lang="es-CO" sz="2800" b="1" dirty="0">
              <a:solidFill>
                <a:schemeClr val="accent5"/>
              </a:solidFill>
              <a:latin typeface="Agency FB" panose="020B0503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616"/>
          <a:stretch/>
        </p:blipFill>
        <p:spPr bwMode="auto">
          <a:xfrm>
            <a:off x="846139" y="998661"/>
            <a:ext cx="4392488" cy="253007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22" y="98322"/>
            <a:ext cx="654067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846139" y="3600747"/>
            <a:ext cx="792087" cy="1440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</a:rPr>
              <a:t>META</a:t>
            </a:r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46137" y="3820895"/>
            <a:ext cx="792087" cy="194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</a:rPr>
              <a:t>LOGROS</a:t>
            </a:r>
            <a:endParaRPr lang="es-C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22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494211" y="238425"/>
            <a:ext cx="4417797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0" name="6 Marcador de contenido"/>
          <p:cNvSpPr>
            <a:spLocks noGrp="1"/>
          </p:cNvSpPr>
          <p:nvPr>
            <p:ph sz="half" idx="1"/>
          </p:nvPr>
        </p:nvSpPr>
        <p:spPr>
          <a:xfrm>
            <a:off x="846138" y="1023014"/>
            <a:ext cx="4915820" cy="28861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400" b="1" dirty="0">
                <a:solidFill>
                  <a:schemeClr val="accent5"/>
                </a:solidFill>
              </a:rPr>
              <a:t>ASEGURAMIENTO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chemeClr val="tx1"/>
                </a:solidFill>
              </a:rPr>
              <a:t>Captación de usuarios sin seguridad social en las zonas mas vulnerables y comunidades indígenas del municipio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chemeClr val="tx1"/>
                </a:solidFill>
              </a:rPr>
              <a:t>       </a:t>
            </a:r>
          </a:p>
          <a:p>
            <a:pPr marL="0" indent="0" algn="just">
              <a:buNone/>
            </a:pPr>
            <a:endParaRPr lang="es-CO" sz="1800" dirty="0">
              <a:solidFill>
                <a:schemeClr val="tx1"/>
              </a:solidFill>
            </a:endParaRPr>
          </a:p>
        </p:txBody>
      </p:sp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605157"/>
              </p:ext>
            </p:extLst>
          </p:nvPr>
        </p:nvGraphicFramePr>
        <p:xfrm>
          <a:off x="1260304" y="2592635"/>
          <a:ext cx="3546274" cy="904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3137"/>
                <a:gridCol w="1773137"/>
              </a:tblGrid>
              <a:tr h="301456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POBLACION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TOTAL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</a:tr>
              <a:tr h="301456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CAPTADA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/>
                        <a:t>1,048</a:t>
                      </a:r>
                      <a:endParaRPr lang="es-ES" sz="1600" b="1" dirty="0"/>
                    </a:p>
                  </a:txBody>
                  <a:tcPr marL="57616" marR="57616" marT="28808" marB="28808"/>
                </a:tc>
              </a:tr>
              <a:tr h="301456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AFILIADA 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/>
                        <a:t>524,0</a:t>
                      </a:r>
                      <a:endParaRPr lang="es-ES" sz="1600" b="1" dirty="0"/>
                    </a:p>
                  </a:txBody>
                  <a:tcPr marL="57616" marR="57616" marT="28808" marB="28808"/>
                </a:tc>
              </a:tr>
            </a:tbl>
          </a:graphicData>
        </a:graphic>
      </p:graphicFrame>
      <p:pic>
        <p:nvPicPr>
          <p:cNvPr id="17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22" y="98321"/>
            <a:ext cx="654067" cy="69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157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710235" y="238425"/>
            <a:ext cx="4201773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9" name="Título 2"/>
          <p:cNvSpPr>
            <a:spLocks noGrp="1"/>
          </p:cNvSpPr>
          <p:nvPr>
            <p:ph type="title"/>
          </p:nvPr>
        </p:nvSpPr>
        <p:spPr>
          <a:xfrm>
            <a:off x="1278186" y="2520627"/>
            <a:ext cx="3649109" cy="1054232"/>
          </a:xfrm>
        </p:spPr>
        <p:txBody>
          <a:bodyPr>
            <a:noAutofit/>
          </a:bodyPr>
          <a:lstStyle/>
          <a:p>
            <a:pPr algn="ctr"/>
            <a: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TRABAJO SOCIAL</a:t>
            </a:r>
            <a:b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</a:br>
            <a: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SIAU</a:t>
            </a:r>
            <a:b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</a:br>
            <a: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JAIFA OSORIO</a:t>
            </a:r>
            <a:b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</a:br>
            <a: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TRABAJADORA SOCIAL</a:t>
            </a:r>
          </a:p>
        </p:txBody>
      </p:sp>
      <p:sp>
        <p:nvSpPr>
          <p:cNvPr id="17" name="Título 2"/>
          <p:cNvSpPr txBox="1">
            <a:spLocks/>
          </p:cNvSpPr>
          <p:nvPr/>
        </p:nvSpPr>
        <p:spPr>
          <a:xfrm>
            <a:off x="367563" y="648420"/>
            <a:ext cx="5231103" cy="1296145"/>
          </a:xfrm>
          <a:prstGeom prst="rect">
            <a:avLst/>
          </a:prstGeom>
        </p:spPr>
        <p:txBody>
          <a:bodyPr vert="horz" lIns="60681" tIns="30340" rIns="60681" bIns="3034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4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 defTabSz="914276"/>
            <a:r>
              <a:rPr lang="es-ES" sz="3600" b="1" dirty="0">
                <a:solidFill>
                  <a:schemeClr val="accent5"/>
                </a:solidFill>
                <a:latin typeface="Agency FB" panose="020B0503020202020204" pitchFamily="34" charset="0"/>
              </a:rPr>
              <a:t>RENDICION DE CUENTAS VIGENCIA </a:t>
            </a:r>
            <a:r>
              <a:rPr lang="es-ES" sz="3600" b="1" dirty="0" smtClean="0">
                <a:solidFill>
                  <a:schemeClr val="accent5"/>
                </a:solidFill>
                <a:latin typeface="Agency FB" panose="020B0503020202020204" pitchFamily="34" charset="0"/>
              </a:rPr>
              <a:t>2018</a:t>
            </a:r>
            <a:endParaRPr lang="es-ES" sz="3600" dirty="0">
              <a:solidFill>
                <a:schemeClr val="accent5"/>
              </a:solidFill>
              <a:latin typeface="Agency FB" panose="020B0503020202020204" pitchFamily="34" charset="0"/>
            </a:endParaRPr>
          </a:p>
        </p:txBody>
      </p:sp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22" y="98322"/>
            <a:ext cx="654067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84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1494211" y="238425"/>
            <a:ext cx="4417797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8" name="17 Rectángulo"/>
          <p:cNvSpPr/>
          <p:nvPr/>
        </p:nvSpPr>
        <p:spPr>
          <a:xfrm>
            <a:off x="846138" y="457781"/>
            <a:ext cx="4890444" cy="4062639"/>
          </a:xfrm>
          <a:prstGeom prst="rect">
            <a:avLst/>
          </a:prstGeom>
        </p:spPr>
        <p:txBody>
          <a:bodyPr wrap="square" lIns="91427" tIns="45714" rIns="91427" bIns="45714">
            <a:spAutoFit/>
          </a:bodyPr>
          <a:lstStyle/>
          <a:p>
            <a:pPr marL="43206" algn="ctr">
              <a:spcBef>
                <a:spcPct val="20000"/>
              </a:spcBef>
              <a:buClr>
                <a:srgbClr val="94C600"/>
              </a:buClr>
              <a:buSzPct val="76000"/>
            </a:pPr>
            <a:endParaRPr lang="es-ES" sz="1500" b="1" dirty="0">
              <a:solidFill>
                <a:srgbClr val="CAF278">
                  <a:lumMod val="50000"/>
                </a:srgbClr>
              </a:solidFill>
            </a:endParaRPr>
          </a:p>
          <a:p>
            <a:pPr marL="43206" algn="ctr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es-ES" sz="1500" b="1" dirty="0">
                <a:solidFill>
                  <a:schemeClr val="accent5"/>
                </a:solidFill>
              </a:rPr>
              <a:t>SATISFACCION </a:t>
            </a:r>
            <a:r>
              <a:rPr lang="es-ES" sz="1500" b="1" dirty="0" smtClean="0">
                <a:solidFill>
                  <a:schemeClr val="accent5"/>
                </a:solidFill>
              </a:rPr>
              <a:t>GLOBAL</a:t>
            </a:r>
          </a:p>
          <a:p>
            <a:pPr marL="43206" algn="ctr">
              <a:spcBef>
                <a:spcPct val="20000"/>
              </a:spcBef>
              <a:buClr>
                <a:srgbClr val="94C600"/>
              </a:buClr>
              <a:buSzPct val="76000"/>
            </a:pPr>
            <a:endParaRPr lang="es-ES" sz="1500" b="1" dirty="0">
              <a:solidFill>
                <a:schemeClr val="accent5"/>
              </a:solidFill>
            </a:endParaRPr>
          </a:p>
          <a:p>
            <a:pPr marL="43206" algn="just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es-ES" sz="1500" dirty="0"/>
              <a:t>Se aplicaron </a:t>
            </a:r>
            <a:r>
              <a:rPr lang="es-ES" sz="1500" b="1" dirty="0" smtClean="0">
                <a:solidFill>
                  <a:srgbClr val="FF0000"/>
                </a:solidFill>
              </a:rPr>
              <a:t>1180</a:t>
            </a:r>
            <a:r>
              <a:rPr lang="es-ES" sz="1500" dirty="0" smtClean="0"/>
              <a:t> </a:t>
            </a:r>
            <a:r>
              <a:rPr lang="es-ES" sz="1500" dirty="0"/>
              <a:t>encuestas de satisfacción a usuarios de las diferentes EPS de acuerdo a la normatividad vigente, logrando un 98% de satisfacción global.</a:t>
            </a:r>
          </a:p>
          <a:p>
            <a:pPr marL="43206" algn="just">
              <a:spcBef>
                <a:spcPct val="20000"/>
              </a:spcBef>
              <a:buClr>
                <a:srgbClr val="94C600"/>
              </a:buClr>
              <a:buSzPct val="76000"/>
            </a:pPr>
            <a:endParaRPr lang="es-ES" sz="1500" dirty="0"/>
          </a:p>
          <a:p>
            <a:pPr algn="ctr"/>
            <a:r>
              <a:rPr lang="es-CO" sz="1500" b="1" dirty="0">
                <a:solidFill>
                  <a:schemeClr val="accent5"/>
                </a:solidFill>
              </a:rPr>
              <a:t>ALIANZA DE USUARIOS </a:t>
            </a:r>
            <a:endParaRPr lang="es-CO" sz="1500" b="1" dirty="0" smtClean="0">
              <a:solidFill>
                <a:schemeClr val="accent5"/>
              </a:solidFill>
            </a:endParaRPr>
          </a:p>
          <a:p>
            <a:pPr algn="ctr"/>
            <a:endParaRPr lang="es-CO" sz="1500" b="1" dirty="0">
              <a:solidFill>
                <a:schemeClr val="accent5"/>
              </a:solidFill>
            </a:endParaRPr>
          </a:p>
          <a:p>
            <a:r>
              <a:rPr lang="es-CO" sz="1500" dirty="0"/>
              <a:t>Conformada por:</a:t>
            </a:r>
          </a:p>
          <a:p>
            <a:pPr marL="43206"/>
            <a:endParaRPr lang="es-CO" sz="1500" dirty="0"/>
          </a:p>
          <a:p>
            <a:r>
              <a:rPr lang="es-CO" sz="1500" dirty="0"/>
              <a:t>JULIO BARRETO           Presidente</a:t>
            </a:r>
          </a:p>
          <a:p>
            <a:r>
              <a:rPr lang="es-CO" sz="1500" dirty="0"/>
              <a:t>EUSEBIA MORENO      Vicepresidenta</a:t>
            </a:r>
          </a:p>
          <a:p>
            <a:r>
              <a:rPr lang="es-CO" sz="1500" dirty="0" smtClean="0"/>
              <a:t>JAIFA OSORIO 	Trabajadora Social</a:t>
            </a:r>
          </a:p>
          <a:p>
            <a:pPr marL="259239" indent="-216032" algn="just">
              <a:spcBef>
                <a:spcPct val="20000"/>
              </a:spcBef>
              <a:buClr>
                <a:srgbClr val="94C600"/>
              </a:buClr>
              <a:buSzPct val="76000"/>
              <a:buFont typeface="Courier New" panose="02070309020205020404" pitchFamily="49" charset="0"/>
              <a:buChar char="o"/>
            </a:pPr>
            <a:endParaRPr lang="es-ES" sz="1500" dirty="0"/>
          </a:p>
          <a:p>
            <a:pPr marL="259239" indent="-216032" algn="just">
              <a:spcBef>
                <a:spcPct val="20000"/>
              </a:spcBef>
              <a:buClr>
                <a:srgbClr val="94C600"/>
              </a:buClr>
              <a:buSzPct val="76000"/>
              <a:buFont typeface="Courier New" panose="02070309020205020404" pitchFamily="49" charset="0"/>
              <a:buChar char="o"/>
            </a:pPr>
            <a:endParaRPr lang="es-ES" sz="1500" dirty="0"/>
          </a:p>
        </p:txBody>
      </p:sp>
      <p:pic>
        <p:nvPicPr>
          <p:cNvPr id="16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654067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57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>
                <a:solidFill>
                  <a:schemeClr val="accent5"/>
                </a:solidFill>
              </a:rPr>
              <a:t>ACOMPAÑAMIENTO Y GESTION </a:t>
            </a:r>
            <a:endParaRPr lang="es-CO" dirty="0">
              <a:solidFill>
                <a:schemeClr val="accent5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1026" name="Picture 2" descr="C:\Users\aipuana\Documents\EVIDENCIAS DE USUARIOS RETIRADOS DE BASE DE DATOS\PRESENTACION TRABAJAO SOCI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4170" y="1008459"/>
            <a:ext cx="2304256" cy="2808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ipuana\Documents\EVIDENCIAS DE USUARIOS RETIRADOS DE BASE DE DATOS\54267942_2118392548229928_4410679599059435520_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458" y="1008459"/>
            <a:ext cx="2376264" cy="2808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8995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566219" y="238425"/>
            <a:ext cx="4104455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26059" y="766427"/>
            <a:ext cx="5985749" cy="530064"/>
          </a:xfrm>
        </p:spPr>
        <p:txBody>
          <a:bodyPr>
            <a:noAutofit/>
          </a:bodyPr>
          <a:lstStyle/>
          <a:p>
            <a:pPr algn="ctr"/>
            <a:r>
              <a:rPr lang="es-CO" sz="3200" b="1" dirty="0">
                <a:solidFill>
                  <a:schemeClr val="accent5"/>
                </a:solidFill>
              </a:rPr>
              <a:t>QUIENES SOMOS</a:t>
            </a:r>
            <a:endParaRPr lang="es-ES" sz="3200" dirty="0">
              <a:solidFill>
                <a:schemeClr val="accent5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692586" y="1396332"/>
            <a:ext cx="4772456" cy="229058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CO" dirty="0">
                <a:solidFill>
                  <a:srgbClr val="005C2A"/>
                </a:solidFill>
              </a:rPr>
              <a:t>Una entidad publica descentralizada, con personería jurídica, patrimonio propio y autonomía administrativa que presta servicios de salud integrales en el  primer nivel de complejidad, creada para dar respuesta a las necesidades de salud de las comunidades indígenas de la región  contribuyendo al mejoramiento de su calidad de vida.</a:t>
            </a:r>
          </a:p>
          <a:p>
            <a:endParaRPr lang="es-ES" dirty="0"/>
          </a:p>
        </p:txBody>
      </p:sp>
      <p:pic>
        <p:nvPicPr>
          <p:cNvPr id="17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22" y="170992"/>
            <a:ext cx="721915" cy="69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594" y="3312714"/>
            <a:ext cx="1061814" cy="936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755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494211" y="238425"/>
            <a:ext cx="4417797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0" name="6 Marcador de contenido"/>
          <p:cNvSpPr>
            <a:spLocks noGrp="1"/>
          </p:cNvSpPr>
          <p:nvPr>
            <p:ph sz="half" idx="1"/>
          </p:nvPr>
        </p:nvSpPr>
        <p:spPr>
          <a:xfrm>
            <a:off x="918146" y="892265"/>
            <a:ext cx="4843812" cy="11663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000" b="1" dirty="0">
                <a:solidFill>
                  <a:schemeClr val="accent5"/>
                </a:solidFill>
              </a:rPr>
              <a:t>BUZON DE SUGERENCIAS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chemeClr val="tx1"/>
                </a:solidFill>
              </a:rPr>
              <a:t>Apertura del buzón de sugerencias todos los </a:t>
            </a:r>
            <a:r>
              <a:rPr lang="es-ES" sz="2000" dirty="0" smtClean="0"/>
              <a:t>martes</a:t>
            </a:r>
            <a:r>
              <a:rPr lang="es-ES" sz="2000" dirty="0" smtClean="0">
                <a:solidFill>
                  <a:schemeClr val="tx1"/>
                </a:solidFill>
              </a:rPr>
              <a:t>, </a:t>
            </a:r>
            <a:r>
              <a:rPr lang="es-ES" sz="2000" dirty="0">
                <a:solidFill>
                  <a:schemeClr val="tx1"/>
                </a:solidFill>
              </a:rPr>
              <a:t>para un total de </a:t>
            </a:r>
            <a:r>
              <a:rPr lang="es-ES" sz="2000" dirty="0" smtClean="0">
                <a:solidFill>
                  <a:schemeClr val="tx1"/>
                </a:solidFill>
              </a:rPr>
              <a:t>48 aperturas</a:t>
            </a:r>
            <a:r>
              <a:rPr lang="es-ES" sz="2000" dirty="0">
                <a:solidFill>
                  <a:schemeClr val="tx1"/>
                </a:solidFill>
              </a:rPr>
              <a:t>.        </a:t>
            </a:r>
          </a:p>
          <a:p>
            <a:pPr marL="0" indent="0" algn="just">
              <a:buNone/>
            </a:pPr>
            <a:endParaRPr lang="es-CO" sz="2000" dirty="0">
              <a:solidFill>
                <a:schemeClr val="tx1"/>
              </a:solidFill>
            </a:endParaRPr>
          </a:p>
        </p:txBody>
      </p:sp>
      <p:graphicFrame>
        <p:nvGraphicFramePr>
          <p:cNvPr id="23" name="2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230087"/>
              </p:ext>
            </p:extLst>
          </p:nvPr>
        </p:nvGraphicFramePr>
        <p:xfrm>
          <a:off x="1472345" y="2385284"/>
          <a:ext cx="3910297" cy="969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6041"/>
                <a:gridCol w="922733"/>
                <a:gridCol w="1381523"/>
              </a:tblGrid>
              <a:tr h="259046"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QUEJAS</a:t>
                      </a:r>
                      <a:endParaRPr lang="es-CO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5</a:t>
                      </a:r>
                      <a:endParaRPr lang="es-CO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Solucionadas</a:t>
                      </a:r>
                      <a:endParaRPr lang="es-CO" sz="1600" dirty="0"/>
                    </a:p>
                  </a:txBody>
                  <a:tcPr marL="57616" marR="57616" marT="28808" marB="28808"/>
                </a:tc>
              </a:tr>
              <a:tr h="668386"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SUGERENCIAS</a:t>
                      </a:r>
                    </a:p>
                    <a:p>
                      <a:pPr algn="ctr"/>
                      <a:r>
                        <a:rPr lang="es-CO" sz="1600" dirty="0" smtClean="0"/>
                        <a:t>FELICITACIONES</a:t>
                      </a:r>
                      <a:endParaRPr lang="es-CO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2</a:t>
                      </a:r>
                    </a:p>
                    <a:p>
                      <a:pPr algn="ctr"/>
                      <a:r>
                        <a:rPr lang="es-CO" sz="1600" dirty="0" smtClean="0"/>
                        <a:t>2</a:t>
                      </a:r>
                      <a:endParaRPr lang="es-CO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Apreciadas</a:t>
                      </a:r>
                    </a:p>
                    <a:p>
                      <a:pPr algn="ctr"/>
                      <a:r>
                        <a:rPr lang="es-CO" sz="1600" dirty="0" smtClean="0"/>
                        <a:t>Publicada</a:t>
                      </a:r>
                      <a:endParaRPr lang="es-CO" sz="1600" dirty="0"/>
                    </a:p>
                  </a:txBody>
                  <a:tcPr marL="57616" marR="57616" marT="28808" marB="28808"/>
                </a:tc>
              </a:tr>
            </a:tbl>
          </a:graphicData>
        </a:graphic>
      </p:graphicFrame>
      <p:pic>
        <p:nvPicPr>
          <p:cNvPr id="17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654067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963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chemeClr val="accent5"/>
                </a:solidFill>
              </a:rPr>
              <a:t>ALIANZA DE USUARIOS</a:t>
            </a:r>
            <a:endParaRPr lang="es-CO" dirty="0">
              <a:solidFill>
                <a:schemeClr val="accent5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2050" name="Picture 2" descr="C:\Users\aipuana\Documents\EVIDENCIAS DE USUARIOS RETIRADOS DE BASE DE DATOS\31265426_2154059901484727_5453942595665264640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14" y="1008459"/>
            <a:ext cx="2438920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ipuana\Documents\EVIDENCIAS DE USUARIOS RETIRADOS DE BASE DE DATOS\31183522_2154060318151352_4120104067684892672_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458" y="1008459"/>
            <a:ext cx="2364494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73487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494211" y="238425"/>
            <a:ext cx="4417797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0" name="6 Marcador de contenido"/>
          <p:cNvSpPr>
            <a:spLocks noGrp="1"/>
          </p:cNvSpPr>
          <p:nvPr>
            <p:ph sz="half" idx="1"/>
          </p:nvPr>
        </p:nvSpPr>
        <p:spPr>
          <a:xfrm>
            <a:off x="846138" y="1023014"/>
            <a:ext cx="4915820" cy="28861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1800" b="1" dirty="0">
                <a:solidFill>
                  <a:schemeClr val="accent5"/>
                </a:solidFill>
              </a:rPr>
              <a:t>SISTEMAS DE INFORMACION Y ATENCION AL </a:t>
            </a:r>
            <a:r>
              <a:rPr lang="es-ES" sz="1800" b="1" dirty="0" smtClean="0">
                <a:solidFill>
                  <a:schemeClr val="accent5"/>
                </a:solidFill>
              </a:rPr>
              <a:t>USUARIO </a:t>
            </a:r>
            <a:r>
              <a:rPr lang="es-ES" sz="1800" b="1" dirty="0">
                <a:solidFill>
                  <a:schemeClr val="accent5"/>
                </a:solidFill>
              </a:rPr>
              <a:t>(SIAU)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chemeClr val="tx1"/>
                </a:solidFill>
              </a:rPr>
              <a:t>Asignación de citas y actividades de demanda inducida, referencia y </a:t>
            </a:r>
            <a:r>
              <a:rPr lang="es-ES" sz="1800" dirty="0" err="1">
                <a:solidFill>
                  <a:schemeClr val="tx1"/>
                </a:solidFill>
              </a:rPr>
              <a:t>contrareferencia</a:t>
            </a:r>
            <a:r>
              <a:rPr lang="es-ES" sz="1800" dirty="0">
                <a:solidFill>
                  <a:schemeClr val="tx1"/>
                </a:solidFill>
              </a:rPr>
              <a:t>, seguimiento a usuarios y entrega de resultados de exámenes. 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chemeClr val="tx1"/>
                </a:solidFill>
              </a:rPr>
              <a:t>TOTAL CITAS ASIGNADAS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chemeClr val="tx1"/>
                </a:solidFill>
              </a:rPr>
              <a:t>Medicina general: </a:t>
            </a:r>
            <a:r>
              <a:rPr lang="es-ES" sz="1800" dirty="0" smtClean="0">
                <a:solidFill>
                  <a:schemeClr val="tx1"/>
                </a:solidFill>
              </a:rPr>
              <a:t>21920</a:t>
            </a:r>
            <a:endParaRPr lang="es-ES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s-ES" sz="1800" dirty="0">
                <a:solidFill>
                  <a:schemeClr val="tx1"/>
                </a:solidFill>
              </a:rPr>
              <a:t>Odontología general: </a:t>
            </a:r>
            <a:r>
              <a:rPr lang="es-ES" sz="1800" dirty="0" smtClean="0">
                <a:solidFill>
                  <a:schemeClr val="tx1"/>
                </a:solidFill>
              </a:rPr>
              <a:t>4518</a:t>
            </a:r>
            <a:endParaRPr lang="es-ES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s-ES" sz="1800" dirty="0">
                <a:solidFill>
                  <a:schemeClr val="tx1"/>
                </a:solidFill>
              </a:rPr>
              <a:t>       </a:t>
            </a:r>
          </a:p>
          <a:p>
            <a:pPr marL="0" indent="0" algn="just">
              <a:buNone/>
            </a:pPr>
            <a:endParaRPr lang="es-CO" sz="1800" dirty="0">
              <a:solidFill>
                <a:schemeClr val="tx1"/>
              </a:solidFill>
            </a:endParaRPr>
          </a:p>
        </p:txBody>
      </p:sp>
      <p:pic>
        <p:nvPicPr>
          <p:cNvPr id="16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654067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4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30663" y="281155"/>
            <a:ext cx="3697718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9" name="Título 2"/>
          <p:cNvSpPr>
            <a:spLocks noGrp="1"/>
          </p:cNvSpPr>
          <p:nvPr>
            <p:ph type="title"/>
          </p:nvPr>
        </p:nvSpPr>
        <p:spPr>
          <a:xfrm>
            <a:off x="365769" y="2160587"/>
            <a:ext cx="5304905" cy="1584176"/>
          </a:xfrm>
        </p:spPr>
        <p:txBody>
          <a:bodyPr>
            <a:noAutofit/>
          </a:bodyPr>
          <a:lstStyle/>
          <a:p>
            <a:pPr algn="ctr"/>
            <a:r>
              <a:rPr lang="es-ES" sz="2800" b="1" dirty="0" smtClean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 PROMOCION </a:t>
            </a:r>
            <a: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Y PREVENCION </a:t>
            </a:r>
            <a:b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</a:br>
            <a:r>
              <a:rPr lang="es-ES" sz="2800" b="1" dirty="0" smtClean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JESUS ALBERTO BOSCAN </a:t>
            </a:r>
            <a: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MED GENERAL</a:t>
            </a:r>
            <a:b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</a:br>
            <a:endParaRPr lang="es-ES" sz="2800" b="1" dirty="0">
              <a:solidFill>
                <a:srgbClr val="005C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ítulo 2"/>
          <p:cNvSpPr txBox="1">
            <a:spLocks/>
          </p:cNvSpPr>
          <p:nvPr/>
        </p:nvSpPr>
        <p:spPr>
          <a:xfrm>
            <a:off x="774130" y="648420"/>
            <a:ext cx="5238276" cy="1080119"/>
          </a:xfrm>
          <a:prstGeom prst="rect">
            <a:avLst/>
          </a:prstGeom>
        </p:spPr>
        <p:txBody>
          <a:bodyPr vert="horz" lIns="60681" tIns="30340" rIns="60681" bIns="3034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4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 defTabSz="914276"/>
            <a:r>
              <a:rPr lang="es-ES" sz="3600" b="1" dirty="0">
                <a:solidFill>
                  <a:schemeClr val="accent5"/>
                </a:solidFill>
                <a:latin typeface="Agency FB" panose="020B0503020202020204" pitchFamily="34" charset="0"/>
              </a:rPr>
              <a:t>RENDICION DE CUENTAS VIGENCIA </a:t>
            </a:r>
            <a:r>
              <a:rPr lang="es-ES" sz="3600" b="1" dirty="0" smtClean="0">
                <a:solidFill>
                  <a:schemeClr val="accent5"/>
                </a:solidFill>
                <a:latin typeface="Agency FB" panose="020B0503020202020204" pitchFamily="34" charset="0"/>
              </a:rPr>
              <a:t>2018</a:t>
            </a:r>
            <a:endParaRPr lang="es-ES" sz="3600" dirty="0">
              <a:solidFill>
                <a:schemeClr val="accent5"/>
              </a:solidFill>
              <a:latin typeface="Agency FB" panose="020B0503020202020204" pitchFamily="34" charset="0"/>
            </a:endParaRPr>
          </a:p>
        </p:txBody>
      </p:sp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654067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879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12917" y="238425"/>
            <a:ext cx="4417797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131" y="821305"/>
            <a:ext cx="4392487" cy="3283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878233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763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chemeClr val="accent5"/>
                </a:solidFill>
              </a:rPr>
              <a:t>BRIGADAS EXTRAMURALES</a:t>
            </a:r>
            <a:endParaRPr lang="es-CO" dirty="0">
              <a:solidFill>
                <a:schemeClr val="accent5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O" dirty="0" smtClean="0"/>
              <a:t>BARRIOS:</a:t>
            </a:r>
          </a:p>
          <a:p>
            <a:r>
              <a:rPr lang="es-CO" dirty="0" smtClean="0"/>
              <a:t>MONTEBELLO</a:t>
            </a:r>
          </a:p>
          <a:p>
            <a:r>
              <a:rPr lang="es-CO" dirty="0" smtClean="0"/>
              <a:t>COMUNIDAD SARULUMANA KILOMETRO 88 VIA CARRAIPIA.</a:t>
            </a:r>
          </a:p>
          <a:p>
            <a:r>
              <a:rPr lang="es-CO" dirty="0" smtClean="0"/>
              <a:t>BARRIO SAN FRANCISCO.</a:t>
            </a:r>
          </a:p>
          <a:p>
            <a:r>
              <a:rPr lang="es-CO" dirty="0" smtClean="0"/>
              <a:t>LOS AURELES.</a:t>
            </a:r>
          </a:p>
          <a:p>
            <a:r>
              <a:rPr lang="es-CO" dirty="0" smtClean="0"/>
              <a:t>BARRIO 7 DE AGOSTO.</a:t>
            </a:r>
            <a:endParaRPr lang="es-CO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O" dirty="0" smtClean="0"/>
              <a:t>SIMON MEJIA.</a:t>
            </a:r>
          </a:p>
          <a:p>
            <a:r>
              <a:rPr lang="es-CO" dirty="0" smtClean="0"/>
              <a:t>BARRIO NO HAY COMO DIOS.</a:t>
            </a:r>
          </a:p>
          <a:p>
            <a:r>
              <a:rPr lang="es-CO" dirty="0" smtClean="0"/>
              <a:t>TORRE LA MAJAYURA.</a:t>
            </a:r>
          </a:p>
          <a:p>
            <a:r>
              <a:rPr lang="es-CO" dirty="0" smtClean="0"/>
              <a:t>BARRIO SANTA FE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951978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494211" y="238425"/>
            <a:ext cx="4417797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6" name="6 Título"/>
          <p:cNvSpPr>
            <a:spLocks noGrp="1"/>
          </p:cNvSpPr>
          <p:nvPr>
            <p:ph type="title"/>
          </p:nvPr>
        </p:nvSpPr>
        <p:spPr>
          <a:xfrm>
            <a:off x="990154" y="864443"/>
            <a:ext cx="4827226" cy="1491436"/>
          </a:xfrm>
        </p:spPr>
        <p:txBody>
          <a:bodyPr>
            <a:noAutofit/>
          </a:bodyPr>
          <a:lstStyle/>
          <a:p>
            <a:pPr lvl="0" algn="just"/>
            <a:r>
              <a:rPr lang="es-CO" sz="1600" b="1" dirty="0">
                <a:solidFill>
                  <a:schemeClr val="accent5"/>
                </a:solidFill>
                <a:effectLst/>
              </a:rPr>
              <a:t>D</a:t>
            </a:r>
            <a:r>
              <a:rPr lang="es-CO" sz="1600" b="1" dirty="0" smtClean="0">
                <a:solidFill>
                  <a:schemeClr val="accent5"/>
                </a:solidFill>
                <a:effectLst/>
              </a:rPr>
              <a:t>etección </a:t>
            </a:r>
            <a:r>
              <a:rPr lang="es-CO" sz="1600" b="1" dirty="0">
                <a:solidFill>
                  <a:schemeClr val="accent5"/>
                </a:solidFill>
                <a:effectLst/>
              </a:rPr>
              <a:t>temprana de las alteraciones del crecimiento y desarrollo en el menor de 10 años</a:t>
            </a:r>
            <a:r>
              <a:rPr lang="es-CO" sz="1800" b="1" dirty="0">
                <a:effectLst/>
              </a:rPr>
              <a:t/>
            </a:r>
            <a:br>
              <a:rPr lang="es-CO" sz="1800" b="1" dirty="0">
                <a:effectLst/>
              </a:rPr>
            </a:br>
            <a:r>
              <a:rPr lang="es-ES" sz="1400" cap="none" dirty="0">
                <a:effectLst/>
              </a:rPr>
              <a:t>Evaluar el estado de salud y los factores de riesgo que puedan alterar el proceso de crecimiento y desarrollo del niño.</a:t>
            </a:r>
            <a:br>
              <a:rPr lang="es-ES" sz="1400" cap="none" dirty="0">
                <a:effectLst/>
              </a:rPr>
            </a:br>
            <a:r>
              <a:rPr lang="es-ES" sz="1400" dirty="0">
                <a:effectLst/>
              </a:rPr>
              <a:t/>
            </a:r>
            <a:br>
              <a:rPr lang="es-ES" sz="1400" dirty="0">
                <a:effectLst/>
              </a:rPr>
            </a:br>
            <a:endParaRPr lang="es-CO" sz="1400" dirty="0"/>
          </a:p>
        </p:txBody>
      </p:sp>
      <p:graphicFrame>
        <p:nvGraphicFramePr>
          <p:cNvPr id="17" name="1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789608"/>
              </p:ext>
            </p:extLst>
          </p:nvPr>
        </p:nvGraphicFramePr>
        <p:xfrm>
          <a:off x="1338770" y="2082338"/>
          <a:ext cx="3827848" cy="21221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924"/>
                <a:gridCol w="1913924"/>
              </a:tblGrid>
              <a:tr h="336091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CONSULTAS</a:t>
                      </a:r>
                      <a:r>
                        <a:rPr lang="es-ES" sz="1800" baseline="0" dirty="0" smtClean="0"/>
                        <a:t> </a:t>
                      </a:r>
                      <a:endParaRPr lang="es-ES" sz="18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TOTAL</a:t>
                      </a:r>
                      <a:endParaRPr lang="es-ES" sz="1800" dirty="0"/>
                    </a:p>
                  </a:txBody>
                  <a:tcPr marL="57616" marR="57616" marT="28808" marB="28808"/>
                </a:tc>
              </a:tr>
              <a:tr h="893043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PRIMERA</a:t>
                      </a:r>
                      <a:r>
                        <a:rPr lang="es-ES" sz="1800" baseline="0" dirty="0" smtClean="0"/>
                        <a:t> VEZ POR MEDICINA GENERAL</a:t>
                      </a:r>
                      <a:endParaRPr lang="es-ES" sz="1800" dirty="0"/>
                    </a:p>
                  </a:txBody>
                  <a:tcPr marL="57616" marR="57616" marT="28808" marB="28808"/>
                </a:tc>
                <a:tc rowSpan="2">
                  <a:txBody>
                    <a:bodyPr/>
                    <a:lstStyle/>
                    <a:p>
                      <a:pPr algn="ctr"/>
                      <a:endParaRPr lang="es-ES" sz="2800" b="1" dirty="0" smtClean="0"/>
                    </a:p>
                    <a:p>
                      <a:pPr algn="ctr"/>
                      <a:r>
                        <a:rPr lang="es-ES" sz="2800" b="1" dirty="0" smtClean="0"/>
                        <a:t>1409</a:t>
                      </a:r>
                      <a:endParaRPr lang="es-ES" sz="2800" b="1" dirty="0"/>
                    </a:p>
                  </a:txBody>
                  <a:tcPr marL="57616" marR="57616" marT="28808" marB="28808"/>
                </a:tc>
              </a:tr>
              <a:tr h="893043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SEGUIMIENTO POR ENFERMERIA</a:t>
                      </a:r>
                      <a:endParaRPr lang="es-ES" sz="1800" dirty="0"/>
                    </a:p>
                  </a:txBody>
                  <a:tcPr marL="57616" marR="57616" marT="28808" marB="28808"/>
                </a:tc>
                <a:tc vMerge="1">
                  <a:txBody>
                    <a:bodyPr/>
                    <a:lstStyle/>
                    <a:p>
                      <a:pPr algn="ctr"/>
                      <a:endParaRPr lang="es-ES" sz="1100" dirty="0"/>
                    </a:p>
                  </a:txBody>
                  <a:tcPr marL="57616" marR="57616" marT="28808" marB="28808"/>
                </a:tc>
              </a:tr>
            </a:tbl>
          </a:graphicData>
        </a:graphic>
      </p:graphicFrame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878233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048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396893" y="238425"/>
            <a:ext cx="4417797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5" name="6 Título"/>
          <p:cNvSpPr>
            <a:spLocks noGrp="1"/>
          </p:cNvSpPr>
          <p:nvPr>
            <p:ph type="title"/>
          </p:nvPr>
        </p:nvSpPr>
        <p:spPr>
          <a:xfrm>
            <a:off x="744406" y="1224483"/>
            <a:ext cx="5069694" cy="1326125"/>
          </a:xfrm>
        </p:spPr>
        <p:txBody>
          <a:bodyPr>
            <a:noAutofit/>
          </a:bodyPr>
          <a:lstStyle/>
          <a:p>
            <a:pPr lvl="0" algn="just"/>
            <a:r>
              <a:rPr lang="es-CO" sz="1800" b="1" dirty="0">
                <a:solidFill>
                  <a:schemeClr val="accent5"/>
                </a:solidFill>
                <a:effectLst/>
              </a:rPr>
              <a:t>D</a:t>
            </a:r>
            <a:r>
              <a:rPr lang="es-CO" sz="1800" b="1" dirty="0" smtClean="0">
                <a:solidFill>
                  <a:schemeClr val="accent5"/>
                </a:solidFill>
                <a:effectLst/>
              </a:rPr>
              <a:t>etección </a:t>
            </a:r>
            <a:r>
              <a:rPr lang="es-CO" sz="1800" b="1" dirty="0">
                <a:solidFill>
                  <a:schemeClr val="accent5"/>
                </a:solidFill>
                <a:effectLst/>
              </a:rPr>
              <a:t>temprana de las alteraciones del desarrollo Del JOVEN DE 10 A 29 </a:t>
            </a:r>
            <a:r>
              <a:rPr lang="es-CO" sz="1800" b="1" dirty="0" smtClean="0">
                <a:solidFill>
                  <a:schemeClr val="accent5"/>
                </a:solidFill>
                <a:effectLst/>
              </a:rPr>
              <a:t>años</a:t>
            </a:r>
            <a:r>
              <a:rPr lang="es-CO" sz="1800" b="1" dirty="0" smtClean="0">
                <a:effectLst/>
              </a:rPr>
              <a:t/>
            </a:r>
            <a:br>
              <a:rPr lang="es-CO" sz="1800" b="1" dirty="0" smtClean="0">
                <a:effectLst/>
              </a:rPr>
            </a:br>
            <a:r>
              <a:rPr lang="es-CO" sz="1800" dirty="0" smtClean="0">
                <a:effectLst/>
              </a:rPr>
              <a:t>F</a:t>
            </a:r>
            <a:r>
              <a:rPr lang="es-ES" sz="1800" cap="none" dirty="0" err="1" smtClean="0">
                <a:effectLst/>
              </a:rPr>
              <a:t>omentar</a:t>
            </a:r>
            <a:r>
              <a:rPr lang="es-ES" sz="1800" cap="none" dirty="0" smtClean="0">
                <a:effectLst/>
              </a:rPr>
              <a:t> </a:t>
            </a:r>
            <a:r>
              <a:rPr lang="es-ES" sz="1800" cap="none" dirty="0">
                <a:effectLst/>
              </a:rPr>
              <a:t>el auto cuidado y </a:t>
            </a:r>
            <a:r>
              <a:rPr lang="es-CO" sz="1800" cap="none" dirty="0">
                <a:solidFill>
                  <a:schemeClr val="accent2">
                    <a:lumMod val="50000"/>
                  </a:schemeClr>
                </a:solidFill>
              </a:rPr>
              <a:t>recibir orientación en temas relacionados con: sexualidad, violencia, depresión, suicidio, trastornos de la alimentación, adicciones y actividad física</a:t>
            </a:r>
            <a:r>
              <a:rPr lang="es-ES" sz="1800" cap="none" dirty="0">
                <a:effectLst/>
              </a:rPr>
              <a:t> médica, en el marco de la estrategia de los SERVICIOS AMIGABLES</a:t>
            </a:r>
            <a:r>
              <a:rPr lang="es-ES" sz="1800" b="1" cap="none" dirty="0">
                <a:effectLst/>
              </a:rPr>
              <a:t>. </a:t>
            </a:r>
            <a:br>
              <a:rPr lang="es-ES" sz="1800" b="1" cap="none" dirty="0">
                <a:effectLst/>
              </a:rPr>
            </a:br>
            <a:endParaRPr lang="es-CO" sz="1800" cap="none" dirty="0"/>
          </a:p>
        </p:txBody>
      </p:sp>
      <p:pic>
        <p:nvPicPr>
          <p:cNvPr id="17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5" y="209022"/>
            <a:ext cx="543501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850627"/>
            <a:ext cx="885362" cy="1165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203690"/>
              </p:ext>
            </p:extLst>
          </p:nvPr>
        </p:nvGraphicFramePr>
        <p:xfrm>
          <a:off x="1206178" y="2880667"/>
          <a:ext cx="3528392" cy="999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196"/>
                <a:gridCol w="1764196"/>
              </a:tblGrid>
              <a:tr h="286321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CONSULTAS</a:t>
                      </a:r>
                      <a:r>
                        <a:rPr lang="es-ES" sz="1600" baseline="0" dirty="0" smtClean="0"/>
                        <a:t> 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TOTAL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</a:tr>
              <a:tr h="484336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PRIMERA</a:t>
                      </a:r>
                      <a:r>
                        <a:rPr lang="es-ES" sz="1400" baseline="0" dirty="0" smtClean="0"/>
                        <a:t> VEZ  Y SEGUIMIENTO POR MEDICINA GENERAL</a:t>
                      </a:r>
                      <a:endParaRPr lang="es-ES" sz="14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 smtClean="0"/>
                        <a:t>871</a:t>
                      </a:r>
                      <a:endParaRPr lang="es-ES" sz="2800" b="1" dirty="0"/>
                    </a:p>
                  </a:txBody>
                  <a:tcPr marL="57616" marR="57616" marT="28808" marB="2880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21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494211" y="238425"/>
            <a:ext cx="4417797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5" name="6 Título"/>
          <p:cNvSpPr>
            <a:spLocks noGrp="1"/>
          </p:cNvSpPr>
          <p:nvPr>
            <p:ph type="title"/>
          </p:nvPr>
        </p:nvSpPr>
        <p:spPr>
          <a:xfrm>
            <a:off x="846138" y="1152476"/>
            <a:ext cx="4897044" cy="1296144"/>
          </a:xfrm>
        </p:spPr>
        <p:txBody>
          <a:bodyPr>
            <a:noAutofit/>
          </a:bodyPr>
          <a:lstStyle/>
          <a:p>
            <a:pPr lvl="0" algn="ctr"/>
            <a:r>
              <a:rPr lang="es-ES" sz="1800" b="1" dirty="0">
                <a:solidFill>
                  <a:schemeClr val="accent5"/>
                </a:solidFill>
                <a:effectLst/>
              </a:rPr>
              <a:t>P</a:t>
            </a:r>
            <a:r>
              <a:rPr lang="es-ES" sz="1800" b="1" dirty="0" smtClean="0">
                <a:solidFill>
                  <a:schemeClr val="accent5"/>
                </a:solidFill>
                <a:effectLst/>
              </a:rPr>
              <a:t>revención </a:t>
            </a:r>
            <a:r>
              <a:rPr lang="es-ES" sz="1800" b="1" dirty="0">
                <a:solidFill>
                  <a:schemeClr val="accent5"/>
                </a:solidFill>
                <a:effectLst/>
              </a:rPr>
              <a:t>de la </a:t>
            </a:r>
            <a:r>
              <a:rPr lang="es-ES" sz="1800" b="1" dirty="0" smtClean="0">
                <a:solidFill>
                  <a:schemeClr val="accent5"/>
                </a:solidFill>
                <a:effectLst/>
              </a:rPr>
              <a:t>enfermedad </a:t>
            </a:r>
            <a:r>
              <a:rPr lang="es-ES" sz="1800" b="1" dirty="0">
                <a:solidFill>
                  <a:schemeClr val="accent5"/>
                </a:solidFill>
                <a:effectLst/>
              </a:rPr>
              <a:t>crónica y mantenimiento de la salud en el individuo sano mayor de 45 años </a:t>
            </a:r>
            <a:r>
              <a:rPr lang="es-ES" sz="1800" b="1" dirty="0">
                <a:effectLst/>
              </a:rPr>
              <a:t/>
            </a:r>
            <a:br>
              <a:rPr lang="es-ES" sz="1800" b="1" dirty="0">
                <a:effectLst/>
              </a:rPr>
            </a:br>
            <a:r>
              <a:rPr lang="es-ES" sz="1800" cap="none" dirty="0">
                <a:effectLst/>
              </a:rPr>
              <a:t>Brinda orientación y educación en hábitos de vida saludables, con el fin de identificar riesgos a enfermedades crónicas. </a:t>
            </a:r>
            <a:r>
              <a:rPr lang="es-ES" sz="1600" b="1" dirty="0">
                <a:effectLst/>
              </a:rPr>
              <a:t/>
            </a:r>
            <a:br>
              <a:rPr lang="es-ES" sz="1600" b="1" dirty="0">
                <a:effectLst/>
              </a:rPr>
            </a:br>
            <a:r>
              <a:rPr lang="es-ES" sz="1800" b="1" cap="none" dirty="0">
                <a:effectLst/>
              </a:rPr>
              <a:t/>
            </a:r>
            <a:br>
              <a:rPr lang="es-ES" sz="1800" b="1" cap="none" dirty="0">
                <a:effectLst/>
              </a:rPr>
            </a:br>
            <a:endParaRPr lang="es-CO" sz="1400" cap="none" dirty="0"/>
          </a:p>
        </p:txBody>
      </p:sp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761802"/>
              </p:ext>
            </p:extLst>
          </p:nvPr>
        </p:nvGraphicFramePr>
        <p:xfrm>
          <a:off x="1350194" y="2664643"/>
          <a:ext cx="3528392" cy="999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196"/>
                <a:gridCol w="1764196"/>
              </a:tblGrid>
              <a:tr h="301456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CONSULTAS</a:t>
                      </a:r>
                      <a:r>
                        <a:rPr lang="es-ES" sz="1600" baseline="0" dirty="0" smtClean="0"/>
                        <a:t> 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TOTAL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</a:tr>
              <a:tr h="484336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PRIMERA</a:t>
                      </a:r>
                      <a:r>
                        <a:rPr lang="es-ES" sz="1400" baseline="0" dirty="0" smtClean="0"/>
                        <a:t> VEZ  Y SEGUIMIENTO POR MEDICINA GENERAL</a:t>
                      </a:r>
                      <a:endParaRPr lang="es-ES" sz="14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 smtClean="0"/>
                        <a:t>184</a:t>
                      </a:r>
                      <a:endParaRPr lang="es-ES" sz="2800" b="1" dirty="0"/>
                    </a:p>
                  </a:txBody>
                  <a:tcPr marL="57616" marR="57616" marT="28808" marB="28808"/>
                </a:tc>
              </a:tr>
            </a:tbl>
          </a:graphicData>
        </a:graphic>
      </p:graphicFrame>
      <p:pic>
        <p:nvPicPr>
          <p:cNvPr id="17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878233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330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494211" y="238425"/>
            <a:ext cx="4417797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5" name="6 Título"/>
          <p:cNvSpPr>
            <a:spLocks noGrp="1"/>
          </p:cNvSpPr>
          <p:nvPr>
            <p:ph type="title"/>
          </p:nvPr>
        </p:nvSpPr>
        <p:spPr>
          <a:xfrm>
            <a:off x="918145" y="1296491"/>
            <a:ext cx="4998309" cy="1152128"/>
          </a:xfrm>
        </p:spPr>
        <p:txBody>
          <a:bodyPr>
            <a:noAutofit/>
          </a:bodyPr>
          <a:lstStyle/>
          <a:p>
            <a:pPr lvl="0" algn="just"/>
            <a:r>
              <a:rPr lang="es-CO" sz="2000" b="1" dirty="0" smtClean="0">
                <a:solidFill>
                  <a:schemeClr val="accent5"/>
                </a:solidFill>
                <a:effectLst/>
              </a:rPr>
              <a:t>Vacunación </a:t>
            </a:r>
            <a:r>
              <a:rPr lang="es-CO" sz="2000" b="1" dirty="0">
                <a:solidFill>
                  <a:schemeClr val="accent5"/>
                </a:solidFill>
                <a:effectLst/>
              </a:rPr>
              <a:t>según el programa </a:t>
            </a:r>
            <a:br>
              <a:rPr lang="es-CO" sz="2000" b="1" dirty="0">
                <a:solidFill>
                  <a:schemeClr val="accent5"/>
                </a:solidFill>
                <a:effectLst/>
              </a:rPr>
            </a:br>
            <a:r>
              <a:rPr lang="es-CO" sz="2000" b="1" dirty="0">
                <a:solidFill>
                  <a:schemeClr val="accent5"/>
                </a:solidFill>
                <a:effectLst/>
              </a:rPr>
              <a:t>ampliado de inmunizaciones (PAI)</a:t>
            </a:r>
            <a:r>
              <a:rPr lang="es-ES" sz="2000" dirty="0">
                <a:effectLst/>
              </a:rPr>
              <a:t/>
            </a:r>
            <a:br>
              <a:rPr lang="es-ES" sz="2000" dirty="0">
                <a:effectLst/>
              </a:rPr>
            </a:br>
            <a:r>
              <a:rPr lang="es-ES" sz="2000" dirty="0">
                <a:effectLst/>
              </a:rPr>
              <a:t>población objeto: </a:t>
            </a:r>
            <a:r>
              <a:rPr lang="es-ES" sz="2000" cap="none" dirty="0">
                <a:effectLst/>
              </a:rPr>
              <a:t>menores de 5 años, gestantes, mujeres en edad fértil, niñas entre los 9 y 17 años y adultos mayores de 60 años</a:t>
            </a:r>
            <a:br>
              <a:rPr lang="es-ES" sz="2000" cap="none" dirty="0">
                <a:effectLst/>
              </a:rPr>
            </a:br>
            <a:r>
              <a:rPr lang="es-ES" sz="1800" cap="none" dirty="0">
                <a:effectLst/>
              </a:rPr>
              <a:t/>
            </a:r>
            <a:br>
              <a:rPr lang="es-ES" sz="1800" cap="none" dirty="0">
                <a:effectLst/>
              </a:rPr>
            </a:br>
            <a:endParaRPr lang="es-CO" sz="1400" cap="none" dirty="0"/>
          </a:p>
        </p:txBody>
      </p:sp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762904"/>
              </p:ext>
            </p:extLst>
          </p:nvPr>
        </p:nvGraphicFramePr>
        <p:xfrm>
          <a:off x="918144" y="2806600"/>
          <a:ext cx="4104458" cy="785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9"/>
                <a:gridCol w="2052229"/>
              </a:tblGrid>
              <a:tr h="301456">
                <a:tc>
                  <a:txBody>
                    <a:bodyPr/>
                    <a:lstStyle/>
                    <a:p>
                      <a:pPr algn="ctr"/>
                      <a:r>
                        <a:rPr lang="es-ES" sz="1600" baseline="0" dirty="0" smtClean="0"/>
                        <a:t>VACUNAS PAI 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TOTAL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</a:tr>
              <a:tr h="484336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DOSIS APLICADAS</a:t>
                      </a:r>
                      <a:endParaRPr lang="es-ES" sz="14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 smtClean="0"/>
                        <a:t>4437</a:t>
                      </a:r>
                      <a:endParaRPr lang="es-ES" sz="2800" b="1" dirty="0"/>
                    </a:p>
                  </a:txBody>
                  <a:tcPr marL="57616" marR="57616" marT="28808" marB="28808"/>
                </a:tc>
              </a:tr>
            </a:tbl>
          </a:graphicData>
        </a:graphic>
      </p:graphicFrame>
      <p:pic>
        <p:nvPicPr>
          <p:cNvPr id="17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878233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995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38226" y="238425"/>
            <a:ext cx="4273781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26059" y="766427"/>
            <a:ext cx="5985749" cy="530064"/>
          </a:xfrm>
        </p:spPr>
        <p:txBody>
          <a:bodyPr>
            <a:noAutofit/>
          </a:bodyPr>
          <a:lstStyle/>
          <a:p>
            <a:pPr algn="ctr"/>
            <a:r>
              <a:rPr lang="es-CO" sz="3200" b="1" dirty="0">
                <a:solidFill>
                  <a:schemeClr val="accent5"/>
                </a:solidFill>
              </a:rPr>
              <a:t>MISION</a:t>
            </a:r>
            <a:endParaRPr lang="es-ES" sz="3200" dirty="0">
              <a:solidFill>
                <a:schemeClr val="accent5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692586" y="1396332"/>
            <a:ext cx="4772456" cy="2290588"/>
          </a:xfrm>
        </p:spPr>
        <p:txBody>
          <a:bodyPr>
            <a:normAutofit fontScale="92500"/>
          </a:bodyPr>
          <a:lstStyle/>
          <a:p>
            <a:pPr marL="68571" indent="0" algn="just">
              <a:buNone/>
            </a:pPr>
            <a:r>
              <a:rPr lang="es-CO" dirty="0">
                <a:solidFill>
                  <a:srgbClr val="005C2A"/>
                </a:solidFill>
              </a:rPr>
              <a:t>Brindar servicios de salud integrales de baja complejidad, garantizando altos estándares de calidad con el personal y la infraestructura idónea, que nos permita satisfacer las necesidades de nuestros usuarios y comprometernos con el desarrollo social de las comunidades indígenas de la región, respetando sus prácticas curativas tradicionales.</a:t>
            </a:r>
          </a:p>
          <a:p>
            <a:endParaRPr lang="es-ES" dirty="0"/>
          </a:p>
        </p:txBody>
      </p:sp>
      <p:pic>
        <p:nvPicPr>
          <p:cNvPr id="17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22" y="170992"/>
            <a:ext cx="936104" cy="80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650" y="2592635"/>
            <a:ext cx="648072" cy="1423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241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494211" y="238425"/>
            <a:ext cx="4417797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5" name="6 Título"/>
          <p:cNvSpPr>
            <a:spLocks noGrp="1"/>
          </p:cNvSpPr>
          <p:nvPr>
            <p:ph type="title"/>
          </p:nvPr>
        </p:nvSpPr>
        <p:spPr>
          <a:xfrm>
            <a:off x="846137" y="1062963"/>
            <a:ext cx="4935489" cy="1296144"/>
          </a:xfrm>
        </p:spPr>
        <p:txBody>
          <a:bodyPr>
            <a:noAutofit/>
          </a:bodyPr>
          <a:lstStyle/>
          <a:p>
            <a:pPr algn="ctr"/>
            <a:r>
              <a:rPr lang="es-ES" sz="1600" b="1" dirty="0" smtClean="0">
                <a:solidFill>
                  <a:schemeClr val="accent5"/>
                </a:solidFill>
                <a:effectLst/>
              </a:rPr>
              <a:t>Detección </a:t>
            </a:r>
            <a:r>
              <a:rPr lang="es-ES" sz="1600" b="1" dirty="0">
                <a:solidFill>
                  <a:schemeClr val="accent5"/>
                </a:solidFill>
                <a:effectLst/>
              </a:rPr>
              <a:t>temprana de las alteraciones del embarazo </a:t>
            </a:r>
            <a:r>
              <a:rPr lang="es-ES" sz="1600" b="1" dirty="0">
                <a:effectLst/>
              </a:rPr>
              <a:t/>
            </a:r>
            <a:br>
              <a:rPr lang="es-ES" sz="1600" b="1" dirty="0">
                <a:effectLst/>
              </a:rPr>
            </a:br>
            <a:r>
              <a:rPr lang="es-ES" sz="1600" cap="none" dirty="0">
                <a:effectLst/>
              </a:rPr>
              <a:t>Brinda información y educación a la gestante sobre sus condiciones particulares durante el embarazo, signos de alarma y hábitos de vida saludables, con el fin de identificar riesgos a enfermedades. </a:t>
            </a:r>
            <a:r>
              <a:rPr lang="es-ES" sz="1600" b="1" dirty="0">
                <a:effectLst/>
              </a:rPr>
              <a:t/>
            </a:r>
            <a:br>
              <a:rPr lang="es-ES" sz="1600" b="1" dirty="0">
                <a:effectLst/>
              </a:rPr>
            </a:br>
            <a:r>
              <a:rPr lang="es-ES" sz="1600" b="1" cap="none" dirty="0">
                <a:effectLst/>
              </a:rPr>
              <a:t/>
            </a:r>
            <a:br>
              <a:rPr lang="es-ES" sz="1600" b="1" cap="none" dirty="0">
                <a:effectLst/>
              </a:rPr>
            </a:br>
            <a:endParaRPr lang="es-CO" sz="1600" cap="none" dirty="0"/>
          </a:p>
        </p:txBody>
      </p:sp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87976"/>
              </p:ext>
            </p:extLst>
          </p:nvPr>
        </p:nvGraphicFramePr>
        <p:xfrm>
          <a:off x="1351214" y="2520627"/>
          <a:ext cx="3599380" cy="999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9690"/>
                <a:gridCol w="1799690"/>
              </a:tblGrid>
              <a:tr h="301456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CONSULTAS</a:t>
                      </a:r>
                      <a:r>
                        <a:rPr lang="es-ES" sz="1600" baseline="0" dirty="0" smtClean="0"/>
                        <a:t> 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TOTAL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</a:tr>
              <a:tr h="697696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PRIMERA</a:t>
                      </a:r>
                      <a:r>
                        <a:rPr lang="es-ES" sz="1400" baseline="0" dirty="0" smtClean="0"/>
                        <a:t> VEZ Y SEGUIMIENTO POR MEDICINA GENERAL</a:t>
                      </a:r>
                      <a:endParaRPr lang="es-ES" sz="14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 smtClean="0"/>
                        <a:t>638</a:t>
                      </a:r>
                      <a:endParaRPr lang="es-ES" sz="2800" b="1" dirty="0"/>
                    </a:p>
                  </a:txBody>
                  <a:tcPr marL="57616" marR="57616" marT="28808" marB="28808"/>
                </a:tc>
              </a:tr>
            </a:tbl>
          </a:graphicData>
        </a:graphic>
      </p:graphicFrame>
      <p:pic>
        <p:nvPicPr>
          <p:cNvPr id="17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878233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8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494211" y="238425"/>
            <a:ext cx="4417797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5" name="6 Título"/>
          <p:cNvSpPr>
            <a:spLocks noGrp="1"/>
          </p:cNvSpPr>
          <p:nvPr>
            <p:ph type="title"/>
          </p:nvPr>
        </p:nvSpPr>
        <p:spPr>
          <a:xfrm>
            <a:off x="734683" y="1359865"/>
            <a:ext cx="5046943" cy="1296144"/>
          </a:xfrm>
        </p:spPr>
        <p:txBody>
          <a:bodyPr>
            <a:noAutofit/>
          </a:bodyPr>
          <a:lstStyle/>
          <a:p>
            <a:pPr algn="ctr"/>
            <a:r>
              <a:rPr lang="es-ES" sz="1600" b="1" dirty="0" smtClean="0">
                <a:solidFill>
                  <a:schemeClr val="accent5"/>
                </a:solidFill>
                <a:effectLst/>
              </a:rPr>
              <a:t>Detección </a:t>
            </a:r>
            <a:r>
              <a:rPr lang="es-ES" sz="1600" b="1" dirty="0">
                <a:solidFill>
                  <a:schemeClr val="accent5"/>
                </a:solidFill>
                <a:effectLst/>
              </a:rPr>
              <a:t>temprana de alteraciones visuales </a:t>
            </a:r>
            <a:br>
              <a:rPr lang="es-ES" sz="1600" b="1" dirty="0">
                <a:solidFill>
                  <a:schemeClr val="accent5"/>
                </a:solidFill>
                <a:effectLst/>
              </a:rPr>
            </a:br>
            <a:r>
              <a:rPr lang="es-ES" sz="1600" b="1" dirty="0">
                <a:solidFill>
                  <a:schemeClr val="accent5"/>
                </a:solidFill>
                <a:effectLst/>
              </a:rPr>
              <a:t>y patologías oculares Y cáncer de cuello </a:t>
            </a:r>
            <a:br>
              <a:rPr lang="es-ES" sz="1600" b="1" dirty="0">
                <a:solidFill>
                  <a:schemeClr val="accent5"/>
                </a:solidFill>
                <a:effectLst/>
              </a:rPr>
            </a:br>
            <a:r>
              <a:rPr lang="es-ES" sz="1600" b="1" dirty="0">
                <a:solidFill>
                  <a:schemeClr val="accent5"/>
                </a:solidFill>
                <a:effectLst/>
              </a:rPr>
              <a:t>uterino </a:t>
            </a:r>
            <a:r>
              <a:rPr lang="es-ES" sz="1600" b="1" dirty="0">
                <a:effectLst/>
              </a:rPr>
              <a:t/>
            </a:r>
            <a:br>
              <a:rPr lang="es-ES" sz="1600" b="1" dirty="0">
                <a:effectLst/>
              </a:rPr>
            </a:br>
            <a:r>
              <a:rPr lang="es-ES" sz="1600" cap="none" dirty="0">
                <a:effectLst/>
              </a:rPr>
              <a:t>Se evalúan los factores de riesgo pre disponentes para la aparición de este tipo de  patologías, a través de actividades de tamizaje. </a:t>
            </a:r>
            <a:br>
              <a:rPr lang="es-ES" sz="1600" cap="none" dirty="0">
                <a:effectLst/>
              </a:rPr>
            </a:br>
            <a:r>
              <a:rPr lang="es-ES" sz="1600" cap="none" dirty="0">
                <a:effectLst/>
              </a:rPr>
              <a:t/>
            </a:r>
            <a:br>
              <a:rPr lang="es-ES" sz="1600" cap="none" dirty="0">
                <a:effectLst/>
              </a:rPr>
            </a:br>
            <a:r>
              <a:rPr lang="es-ES" sz="1600" b="1" dirty="0">
                <a:effectLst/>
              </a:rPr>
              <a:t/>
            </a:r>
            <a:br>
              <a:rPr lang="es-ES" sz="1600" b="1" dirty="0">
                <a:effectLst/>
              </a:rPr>
            </a:br>
            <a:r>
              <a:rPr lang="es-ES" sz="1800" b="1" cap="none" dirty="0">
                <a:effectLst/>
              </a:rPr>
              <a:t/>
            </a:r>
            <a:br>
              <a:rPr lang="es-ES" sz="1800" b="1" cap="none" dirty="0">
                <a:effectLst/>
              </a:rPr>
            </a:br>
            <a:endParaRPr lang="es-CO" sz="1400" cap="none" dirty="0"/>
          </a:p>
        </p:txBody>
      </p:sp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087662"/>
              </p:ext>
            </p:extLst>
          </p:nvPr>
        </p:nvGraphicFramePr>
        <p:xfrm>
          <a:off x="1332312" y="2664643"/>
          <a:ext cx="3618282" cy="904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141"/>
                <a:gridCol w="1809141"/>
              </a:tblGrid>
              <a:tr h="301456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ACTIIVIDAD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TOTAL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</a:tr>
              <a:tr h="301456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CITOLOGIAS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/>
                        <a:t>675</a:t>
                      </a:r>
                      <a:endParaRPr lang="es-ES" sz="1600" b="1" dirty="0"/>
                    </a:p>
                  </a:txBody>
                  <a:tcPr marL="57616" marR="57616" marT="28808" marB="28808"/>
                </a:tc>
              </a:tr>
              <a:tr h="301456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AGUDEZA</a:t>
                      </a:r>
                      <a:r>
                        <a:rPr lang="es-ES" sz="1600" baseline="0" dirty="0" smtClean="0"/>
                        <a:t> VISUAL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/>
                        <a:t>337</a:t>
                      </a:r>
                      <a:endParaRPr lang="es-ES" sz="1600" b="1" dirty="0"/>
                    </a:p>
                  </a:txBody>
                  <a:tcPr marL="57616" marR="57616" marT="28808" marB="28808"/>
                </a:tc>
              </a:tr>
            </a:tbl>
          </a:graphicData>
        </a:graphic>
      </p:graphicFrame>
      <p:pic>
        <p:nvPicPr>
          <p:cNvPr id="17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878233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561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494211" y="238425"/>
            <a:ext cx="4417797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5" name="6 Título"/>
          <p:cNvSpPr>
            <a:spLocks noGrp="1"/>
          </p:cNvSpPr>
          <p:nvPr>
            <p:ph type="title"/>
          </p:nvPr>
        </p:nvSpPr>
        <p:spPr>
          <a:xfrm>
            <a:off x="846137" y="1224483"/>
            <a:ext cx="4935489" cy="1296144"/>
          </a:xfrm>
        </p:spPr>
        <p:txBody>
          <a:bodyPr>
            <a:noAutofit/>
          </a:bodyPr>
          <a:lstStyle/>
          <a:p>
            <a:pPr lvl="0" algn="ctr"/>
            <a:r>
              <a:rPr lang="es-ES" sz="1600" b="1" dirty="0" smtClean="0">
                <a:solidFill>
                  <a:schemeClr val="accent5"/>
                </a:solidFill>
                <a:effectLst/>
              </a:rPr>
              <a:t>Protección </a:t>
            </a:r>
            <a:r>
              <a:rPr lang="es-ES" sz="1600" b="1" dirty="0">
                <a:solidFill>
                  <a:schemeClr val="accent5"/>
                </a:solidFill>
                <a:effectLst/>
              </a:rPr>
              <a:t>específica de caries y la enfermedad gingival</a:t>
            </a:r>
            <a:r>
              <a:rPr lang="es-ES" sz="1600" b="1" dirty="0">
                <a:effectLst/>
              </a:rPr>
              <a:t/>
            </a:r>
            <a:br>
              <a:rPr lang="es-ES" sz="1600" b="1" dirty="0">
                <a:effectLst/>
              </a:rPr>
            </a:br>
            <a:r>
              <a:rPr lang="es-ES" sz="1600" dirty="0">
                <a:effectLst/>
              </a:rPr>
              <a:t>A</a:t>
            </a:r>
            <a:r>
              <a:rPr lang="es-ES" sz="1600" cap="none" dirty="0">
                <a:effectLst/>
              </a:rPr>
              <a:t> través de actividades como aplicación de flúor mas </a:t>
            </a:r>
            <a:r>
              <a:rPr lang="es-ES" sz="1600" cap="none" dirty="0" smtClean="0">
                <a:effectLst/>
              </a:rPr>
              <a:t>barniz, </a:t>
            </a:r>
            <a:r>
              <a:rPr lang="es-ES" sz="1600" cap="none" dirty="0">
                <a:effectLst/>
              </a:rPr>
              <a:t>sellantes, </a:t>
            </a:r>
            <a:r>
              <a:rPr lang="es-ES" sz="1600" cap="none" dirty="0" err="1">
                <a:effectLst/>
              </a:rPr>
              <a:t>detartraje</a:t>
            </a:r>
            <a:r>
              <a:rPr lang="es-ES" sz="1600" cap="none" dirty="0">
                <a:effectLst/>
              </a:rPr>
              <a:t> </a:t>
            </a:r>
            <a:r>
              <a:rPr lang="es-ES" sz="1600" cap="none" dirty="0" err="1">
                <a:effectLst/>
              </a:rPr>
              <a:t>supragingival</a:t>
            </a:r>
            <a:r>
              <a:rPr lang="es-ES" sz="1600" cap="none" dirty="0">
                <a:effectLst/>
              </a:rPr>
              <a:t> y control y remoción de placa</a:t>
            </a:r>
            <a:br>
              <a:rPr lang="es-ES" sz="1600" cap="none" dirty="0">
                <a:effectLst/>
              </a:rPr>
            </a:br>
            <a:r>
              <a:rPr lang="es-ES" sz="1600" cap="none" dirty="0">
                <a:effectLst/>
              </a:rPr>
              <a:t/>
            </a:r>
            <a:br>
              <a:rPr lang="es-ES" sz="1600" cap="none" dirty="0">
                <a:effectLst/>
              </a:rPr>
            </a:br>
            <a:r>
              <a:rPr lang="es-ES" sz="1800" cap="none" dirty="0">
                <a:effectLst/>
              </a:rPr>
              <a:t/>
            </a:r>
            <a:br>
              <a:rPr lang="es-ES" sz="1800" cap="none" dirty="0">
                <a:effectLst/>
              </a:rPr>
            </a:br>
            <a:endParaRPr lang="es-CO" sz="1400" cap="none" dirty="0"/>
          </a:p>
        </p:txBody>
      </p:sp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341398"/>
              </p:ext>
            </p:extLst>
          </p:nvPr>
        </p:nvGraphicFramePr>
        <p:xfrm>
          <a:off x="1332312" y="2520628"/>
          <a:ext cx="3618282" cy="820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141"/>
                <a:gridCol w="1809141"/>
              </a:tblGrid>
              <a:tr h="336091">
                <a:tc>
                  <a:txBody>
                    <a:bodyPr/>
                    <a:lstStyle/>
                    <a:p>
                      <a:pPr algn="ctr"/>
                      <a:r>
                        <a:rPr lang="es-ES" sz="1800" baseline="0" dirty="0" smtClean="0"/>
                        <a:t>ACTIVIDADES</a:t>
                      </a:r>
                      <a:endParaRPr lang="es-ES" sz="18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TOTAL</a:t>
                      </a:r>
                      <a:endParaRPr lang="es-ES" sz="1800" dirty="0"/>
                    </a:p>
                  </a:txBody>
                  <a:tcPr marL="57616" marR="57616" marT="28808" marB="28808"/>
                </a:tc>
              </a:tr>
              <a:tr h="484336">
                <a:tc>
                  <a:txBody>
                    <a:bodyPr/>
                    <a:lstStyle/>
                    <a:p>
                      <a:pPr algn="ctr"/>
                      <a:r>
                        <a:rPr lang="es-ES" sz="2000" dirty="0" smtClean="0"/>
                        <a:t>SALUD ORAL</a:t>
                      </a:r>
                      <a:endParaRPr lang="es-ES" sz="20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 smtClean="0"/>
                        <a:t>8807</a:t>
                      </a:r>
                      <a:endParaRPr lang="es-ES" sz="2800" b="1" dirty="0"/>
                    </a:p>
                  </a:txBody>
                  <a:tcPr marL="57616" marR="57616" marT="28808" marB="28808"/>
                </a:tc>
              </a:tr>
            </a:tbl>
          </a:graphicData>
        </a:graphic>
      </p:graphicFrame>
      <p:pic>
        <p:nvPicPr>
          <p:cNvPr id="17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878233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136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494211" y="238425"/>
            <a:ext cx="4417797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5" name="6 Título"/>
          <p:cNvSpPr>
            <a:spLocks noGrp="1"/>
          </p:cNvSpPr>
          <p:nvPr>
            <p:ph type="title"/>
          </p:nvPr>
        </p:nvSpPr>
        <p:spPr>
          <a:xfrm>
            <a:off x="918146" y="936451"/>
            <a:ext cx="4860290" cy="1296144"/>
          </a:xfrm>
        </p:spPr>
        <p:txBody>
          <a:bodyPr>
            <a:noAutofit/>
          </a:bodyPr>
          <a:lstStyle/>
          <a:p>
            <a:pPr lvl="0" algn="just"/>
            <a:r>
              <a:rPr lang="es-ES" sz="1600" b="1" dirty="0" smtClean="0">
                <a:solidFill>
                  <a:schemeClr val="accent5"/>
                </a:solidFill>
                <a:effectLst/>
              </a:rPr>
              <a:t>Atención </a:t>
            </a:r>
            <a:r>
              <a:rPr lang="es-ES" sz="1600" b="1" dirty="0">
                <a:solidFill>
                  <a:schemeClr val="accent5"/>
                </a:solidFill>
                <a:effectLst/>
              </a:rPr>
              <a:t>en planificación familiar para hombres y mujeres</a:t>
            </a:r>
            <a:r>
              <a:rPr lang="es-ES" sz="1600" b="1" dirty="0">
                <a:effectLst/>
              </a:rPr>
              <a:t/>
            </a:r>
            <a:br>
              <a:rPr lang="es-ES" sz="1600" b="1" dirty="0">
                <a:effectLst/>
              </a:rPr>
            </a:br>
            <a:r>
              <a:rPr lang="es-ES" sz="1600" cap="none" dirty="0">
                <a:effectLst/>
              </a:rPr>
              <a:t>Se brinda la información, educación y asesoría en anticoncepción. </a:t>
            </a:r>
            <a:r>
              <a:rPr lang="es-ES" sz="1800" b="1" cap="none" dirty="0">
                <a:effectLst/>
              </a:rPr>
              <a:t/>
            </a:r>
            <a:br>
              <a:rPr lang="es-ES" sz="1800" b="1" cap="none" dirty="0">
                <a:effectLst/>
              </a:rPr>
            </a:br>
            <a:endParaRPr lang="es-CO" sz="1400" cap="none" dirty="0"/>
          </a:p>
        </p:txBody>
      </p:sp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451322"/>
              </p:ext>
            </p:extLst>
          </p:nvPr>
        </p:nvGraphicFramePr>
        <p:xfrm>
          <a:off x="1350194" y="2190527"/>
          <a:ext cx="3744416" cy="1626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1872208"/>
              </a:tblGrid>
              <a:tr h="301456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CONSULTAS</a:t>
                      </a:r>
                      <a:r>
                        <a:rPr lang="es-ES" sz="1600" baseline="0" dirty="0" smtClean="0"/>
                        <a:t> 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TOTAL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</a:tr>
              <a:tr h="132516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PRIMERA</a:t>
                      </a:r>
                      <a:r>
                        <a:rPr lang="es-ES" sz="1400" baseline="0" dirty="0" smtClean="0"/>
                        <a:t> VEZ POR MEDICINA GENERAL Y SEGUIMIENTO POR ENFERMERIA HOMBRES Y MUJERES</a:t>
                      </a:r>
                      <a:endParaRPr lang="es-ES" sz="14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endParaRPr lang="es-ES" sz="1400" b="1" dirty="0" smtClean="0"/>
                    </a:p>
                    <a:p>
                      <a:pPr algn="ctr"/>
                      <a:r>
                        <a:rPr lang="es-ES" sz="2800" b="1" dirty="0" smtClean="0"/>
                        <a:t>1271</a:t>
                      </a:r>
                      <a:endParaRPr lang="es-ES" sz="2800" b="1" dirty="0"/>
                    </a:p>
                  </a:txBody>
                  <a:tcPr marL="57616" marR="57616" marT="28808" marB="28808"/>
                </a:tc>
              </a:tr>
            </a:tbl>
          </a:graphicData>
        </a:graphic>
      </p:graphicFrame>
      <p:pic>
        <p:nvPicPr>
          <p:cNvPr id="17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878233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577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494211" y="238425"/>
            <a:ext cx="4417797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5" name="6 Título"/>
          <p:cNvSpPr>
            <a:spLocks noGrp="1"/>
          </p:cNvSpPr>
          <p:nvPr>
            <p:ph type="title"/>
          </p:nvPr>
        </p:nvSpPr>
        <p:spPr>
          <a:xfrm>
            <a:off x="521352" y="936451"/>
            <a:ext cx="5257084" cy="1296144"/>
          </a:xfrm>
        </p:spPr>
        <p:txBody>
          <a:bodyPr>
            <a:noAutofit/>
          </a:bodyPr>
          <a:lstStyle/>
          <a:p>
            <a:pPr lvl="0" algn="ctr"/>
            <a:r>
              <a:rPr lang="es-ES" sz="1600" b="1" dirty="0" smtClean="0">
                <a:solidFill>
                  <a:schemeClr val="accent5"/>
                </a:solidFill>
                <a:effectLst/>
              </a:rPr>
              <a:t>Atención </a:t>
            </a:r>
            <a:r>
              <a:rPr lang="es-ES" sz="1600" b="1" dirty="0">
                <a:solidFill>
                  <a:schemeClr val="accent5"/>
                </a:solidFill>
                <a:effectLst/>
              </a:rPr>
              <a:t>de la hipertensión arterial y diabetes mellitus tipo 1 y tipo 2</a:t>
            </a:r>
            <a:r>
              <a:rPr lang="es-ES" sz="1600" b="1" dirty="0">
                <a:effectLst/>
              </a:rPr>
              <a:t/>
            </a:r>
            <a:br>
              <a:rPr lang="es-ES" sz="1600" b="1" dirty="0">
                <a:effectLst/>
              </a:rPr>
            </a:br>
            <a:r>
              <a:rPr lang="es-ES" sz="1600" cap="none" dirty="0">
                <a:effectLst/>
              </a:rPr>
              <a:t>Seguimiento médico - asistencial adecuado tanto con base a las necesidades clínicas especificas de cada individuo  que presente este tipo de patología</a:t>
            </a:r>
          </a:p>
        </p:txBody>
      </p:sp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241554"/>
              </p:ext>
            </p:extLst>
          </p:nvPr>
        </p:nvGraphicFramePr>
        <p:xfrm>
          <a:off x="1476328" y="2520627"/>
          <a:ext cx="3618282" cy="1212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141"/>
                <a:gridCol w="1809141"/>
              </a:tblGrid>
              <a:tr h="301456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CONSULTAS</a:t>
                      </a:r>
                      <a:r>
                        <a:rPr lang="es-ES" sz="1600" baseline="0" dirty="0" smtClean="0"/>
                        <a:t> 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TOTAL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</a:tr>
              <a:tr h="902645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CAPTACION Y SEGUIMIENTO RIESGO CARDIOVASCULAR</a:t>
                      </a:r>
                      <a:endParaRPr lang="es-ES" sz="14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 smtClean="0"/>
                        <a:t>2102</a:t>
                      </a:r>
                      <a:endParaRPr lang="es-ES" sz="2800" b="1" dirty="0"/>
                    </a:p>
                  </a:txBody>
                  <a:tcPr marL="57616" marR="57616" marT="28808" marB="28808"/>
                </a:tc>
              </a:tr>
            </a:tbl>
          </a:graphicData>
        </a:graphic>
      </p:graphicFrame>
      <p:pic>
        <p:nvPicPr>
          <p:cNvPr id="17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878233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90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710235" y="238425"/>
            <a:ext cx="4201773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0" name="6 Título"/>
          <p:cNvSpPr>
            <a:spLocks noGrp="1"/>
          </p:cNvSpPr>
          <p:nvPr>
            <p:ph type="title"/>
          </p:nvPr>
        </p:nvSpPr>
        <p:spPr>
          <a:xfrm>
            <a:off x="990154" y="936451"/>
            <a:ext cx="4788282" cy="1296144"/>
          </a:xfrm>
        </p:spPr>
        <p:txBody>
          <a:bodyPr>
            <a:noAutofit/>
          </a:bodyPr>
          <a:lstStyle/>
          <a:p>
            <a:pPr lvl="0" algn="just"/>
            <a:r>
              <a:rPr lang="es-ES" sz="1600" b="1" dirty="0">
                <a:solidFill>
                  <a:schemeClr val="accent5"/>
                </a:solidFill>
                <a:effectLst/>
              </a:rPr>
              <a:t>Asesorías en psicología y nutrición y dietética</a:t>
            </a:r>
            <a:r>
              <a:rPr lang="es-ES" sz="1400" cap="none" dirty="0">
                <a:solidFill>
                  <a:schemeClr val="accent5"/>
                </a:solidFill>
                <a:effectLst/>
              </a:rPr>
              <a:t>  </a:t>
            </a:r>
            <a:r>
              <a:rPr lang="es-ES" sz="1400" cap="none" dirty="0">
                <a:effectLst/>
              </a:rPr>
              <a:t>Brindar educación sobre temas de nutrición balanceada, estilo de vida saludable y asesorías psicológicas en el marco de la estrategia de los servicios amigables para jóvenes y adolescentes, como complemento en las actividades y programas de p y p. 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990154" y="1396332"/>
            <a:ext cx="4474888" cy="2290588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endParaRPr lang="es-ES" dirty="0"/>
          </a:p>
          <a:p>
            <a:pPr marL="0" indent="0" algn="ctr">
              <a:spcBef>
                <a:spcPct val="0"/>
              </a:spcBef>
              <a:buNone/>
            </a:pPr>
            <a:endParaRPr lang="es-ES" b="1" dirty="0" smtClean="0">
              <a:solidFill>
                <a:srgbClr val="005C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dirty="0"/>
          </a:p>
        </p:txBody>
      </p:sp>
      <p:graphicFrame>
        <p:nvGraphicFramePr>
          <p:cNvPr id="17" name="1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616380"/>
              </p:ext>
            </p:extLst>
          </p:nvPr>
        </p:nvGraphicFramePr>
        <p:xfrm>
          <a:off x="1206178" y="2444184"/>
          <a:ext cx="3888432" cy="1148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1944216"/>
              </a:tblGrid>
              <a:tr h="301456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CONSULTAS</a:t>
                      </a:r>
                      <a:r>
                        <a:rPr lang="es-ES" sz="1600" baseline="0" dirty="0" smtClean="0"/>
                        <a:t> 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TOTAL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</a:tr>
              <a:tr h="545296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NUTRICION Y DIETETICA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/>
                        <a:t>1095</a:t>
                      </a:r>
                      <a:endParaRPr lang="es-ES" sz="1600" b="1" dirty="0"/>
                    </a:p>
                  </a:txBody>
                  <a:tcPr marL="57616" marR="57616" marT="28808" marB="28808"/>
                </a:tc>
              </a:tr>
              <a:tr h="301456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PSICOLOGIA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/>
                        <a:t>1001</a:t>
                      </a:r>
                      <a:endParaRPr lang="es-ES" sz="1600" b="1" dirty="0"/>
                    </a:p>
                  </a:txBody>
                  <a:tcPr marL="57616" marR="57616" marT="28808" marB="28808"/>
                </a:tc>
              </a:tr>
            </a:tbl>
          </a:graphicData>
        </a:graphic>
      </p:graphicFrame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878233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355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710235" y="238425"/>
            <a:ext cx="4201773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0" name="6 Título"/>
          <p:cNvSpPr>
            <a:spLocks noGrp="1"/>
          </p:cNvSpPr>
          <p:nvPr>
            <p:ph type="title"/>
          </p:nvPr>
        </p:nvSpPr>
        <p:spPr>
          <a:xfrm>
            <a:off x="734683" y="649922"/>
            <a:ext cx="5046943" cy="1122147"/>
          </a:xfrm>
        </p:spPr>
        <p:txBody>
          <a:bodyPr>
            <a:noAutofit/>
          </a:bodyPr>
          <a:lstStyle/>
          <a:p>
            <a:pPr lvl="0" algn="ctr"/>
            <a:r>
              <a:rPr lang="es-ES" sz="1600" b="1" dirty="0">
                <a:solidFill>
                  <a:schemeClr val="accent5"/>
                </a:solidFill>
                <a:effectLst/>
              </a:rPr>
              <a:t>SERVICIOS  FARMACEUTICOS</a:t>
            </a:r>
            <a:r>
              <a:rPr lang="es-ES" sz="1600" b="1" dirty="0">
                <a:effectLst/>
              </a:rPr>
              <a:t/>
            </a:r>
            <a:br>
              <a:rPr lang="es-ES" sz="1600" b="1" dirty="0">
                <a:effectLst/>
              </a:rPr>
            </a:br>
            <a:r>
              <a:rPr lang="es-ES" sz="1400" cap="none" dirty="0">
                <a:effectLst/>
              </a:rPr>
              <a:t>Disponibilidad de medicamentos a los usuarios de las diferentes EPS según contratación para los programas de p y p y morbilidad. 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692586" y="1396332"/>
            <a:ext cx="4772456" cy="2290588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endParaRPr lang="es-ES" dirty="0"/>
          </a:p>
          <a:p>
            <a:pPr marL="0" indent="0" algn="ctr">
              <a:spcBef>
                <a:spcPct val="0"/>
              </a:spcBef>
              <a:buNone/>
            </a:pPr>
            <a:endParaRPr lang="es-ES" b="1" dirty="0" smtClean="0">
              <a:solidFill>
                <a:srgbClr val="005C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dirty="0"/>
          </a:p>
        </p:txBody>
      </p:sp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878233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873515"/>
              </p:ext>
            </p:extLst>
          </p:nvPr>
        </p:nvGraphicFramePr>
        <p:xfrm>
          <a:off x="1070900" y="1656531"/>
          <a:ext cx="4290476" cy="2232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6220"/>
                <a:gridCol w="2304256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dirty="0" smtClean="0"/>
                        <a:t>EPS</a:t>
                      </a:r>
                      <a:endParaRPr lang="es-ES" sz="14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dirty="0" smtClean="0"/>
                        <a:t>NUMERO DE FORMULAS DESPACHADAS</a:t>
                      </a:r>
                      <a:endParaRPr lang="es-ES" sz="1400" dirty="0"/>
                    </a:p>
                  </a:txBody>
                  <a:tcPr marL="57616" marR="57616" marT="28808" marB="28808"/>
                </a:tc>
              </a:tr>
              <a:tr h="310416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ANASWAYUU EPSI</a:t>
                      </a:r>
                      <a:endParaRPr lang="es-ES" sz="1200" b="1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1483</a:t>
                      </a:r>
                      <a:endParaRPr lang="es-ES" sz="1200" b="1" dirty="0"/>
                    </a:p>
                  </a:txBody>
                  <a:tcPr marL="57616" marR="57616" marT="28808" marB="28808"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CAJACOPI EPS</a:t>
                      </a:r>
                      <a:endParaRPr lang="es-ES" sz="1200" b="1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5284</a:t>
                      </a:r>
                      <a:endParaRPr lang="es-ES" sz="1200" b="1" dirty="0"/>
                    </a:p>
                  </a:txBody>
                  <a:tcPr marL="57616" marR="57616" marT="28808" marB="28808"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COMFAGUAJIRA EPS</a:t>
                      </a:r>
                      <a:endParaRPr lang="es-ES" sz="1200" b="1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912</a:t>
                      </a:r>
                      <a:endParaRPr lang="es-ES" sz="1200" b="1" dirty="0"/>
                    </a:p>
                  </a:txBody>
                  <a:tcPr marL="57616" marR="57616" marT="28808" marB="28808"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DUSAKAWI</a:t>
                      </a:r>
                      <a:endParaRPr lang="es-ES" sz="1200" b="1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715</a:t>
                      </a:r>
                      <a:endParaRPr lang="es-ES" sz="1200" b="1" dirty="0"/>
                    </a:p>
                  </a:txBody>
                  <a:tcPr marL="57616" marR="57616" marT="28808" marB="28808"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TOTAL</a:t>
                      </a:r>
                      <a:endParaRPr lang="es-ES" sz="1200" b="1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endParaRPr lang="es-ES" sz="1200" b="1" dirty="0"/>
                    </a:p>
                  </a:txBody>
                  <a:tcPr marL="57616" marR="57616" marT="28808" marB="2880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628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710235" y="238425"/>
            <a:ext cx="4201773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0" name="6 Título"/>
          <p:cNvSpPr>
            <a:spLocks noGrp="1"/>
          </p:cNvSpPr>
          <p:nvPr>
            <p:ph type="title"/>
          </p:nvPr>
        </p:nvSpPr>
        <p:spPr>
          <a:xfrm>
            <a:off x="846137" y="649922"/>
            <a:ext cx="4935489" cy="1122147"/>
          </a:xfrm>
        </p:spPr>
        <p:txBody>
          <a:bodyPr>
            <a:noAutofit/>
          </a:bodyPr>
          <a:lstStyle/>
          <a:p>
            <a:pPr lvl="0" algn="ctr"/>
            <a:r>
              <a:rPr lang="es-ES" sz="2000" b="1" dirty="0">
                <a:solidFill>
                  <a:schemeClr val="accent5"/>
                </a:solidFill>
                <a:effectLst/>
              </a:rPr>
              <a:t>LABORATORIO CLINICO</a:t>
            </a:r>
            <a:r>
              <a:rPr lang="es-ES" sz="2000" b="1" dirty="0">
                <a:effectLst/>
              </a:rPr>
              <a:t/>
            </a:r>
            <a:br>
              <a:rPr lang="es-ES" sz="2000" b="1" dirty="0">
                <a:effectLst/>
              </a:rPr>
            </a:br>
            <a:r>
              <a:rPr lang="es-ES" sz="1400" cap="none" dirty="0">
                <a:effectLst/>
              </a:rPr>
              <a:t>SEMIAUTOMATIZADO, con capacidad para la realización de 1440 exámenes mensuales y atención a 400 usuarios mensuales. 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692586" y="1396332"/>
            <a:ext cx="4772456" cy="2290588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endParaRPr lang="es-ES" dirty="0"/>
          </a:p>
          <a:p>
            <a:pPr marL="0" indent="0" algn="ctr">
              <a:spcBef>
                <a:spcPct val="0"/>
              </a:spcBef>
              <a:buNone/>
            </a:pPr>
            <a:endParaRPr lang="es-ES" b="1" dirty="0" smtClean="0">
              <a:solidFill>
                <a:srgbClr val="005C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dirty="0"/>
          </a:p>
        </p:txBody>
      </p:sp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878233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961103"/>
              </p:ext>
            </p:extLst>
          </p:nvPr>
        </p:nvGraphicFramePr>
        <p:xfrm>
          <a:off x="1422202" y="1944563"/>
          <a:ext cx="3618282" cy="1519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141"/>
                <a:gridCol w="1809141"/>
              </a:tblGrid>
              <a:tr h="63817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dirty="0" smtClean="0"/>
                        <a:t>TOTAL DE PACIENTES ATENDIDOS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dirty="0" smtClean="0"/>
                        <a:t>TOTAL DE EXAMENES REALIZADOS</a:t>
                      </a:r>
                      <a:endParaRPr lang="es-ES" sz="1600" dirty="0"/>
                    </a:p>
                  </a:txBody>
                  <a:tcPr marL="57616" marR="57616" marT="28808" marB="28808"/>
                </a:tc>
              </a:tr>
              <a:tr h="729974"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 smtClean="0"/>
                        <a:t>3992</a:t>
                      </a:r>
                      <a:endParaRPr lang="es-ES" sz="2800" b="1" dirty="0"/>
                    </a:p>
                  </a:txBody>
                  <a:tcPr marL="57616" marR="57616" marT="28808" marB="288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 smtClean="0"/>
                        <a:t>17034</a:t>
                      </a:r>
                      <a:endParaRPr lang="es-ES" sz="2800" b="1" dirty="0"/>
                    </a:p>
                  </a:txBody>
                  <a:tcPr marL="57616" marR="57616" marT="28808" marB="2880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50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38226" y="238425"/>
            <a:ext cx="4273781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9" name="Título 2"/>
          <p:cNvSpPr>
            <a:spLocks noGrp="1"/>
          </p:cNvSpPr>
          <p:nvPr>
            <p:ph type="title"/>
          </p:nvPr>
        </p:nvSpPr>
        <p:spPr>
          <a:xfrm>
            <a:off x="780909" y="2588458"/>
            <a:ext cx="4545959" cy="1215566"/>
          </a:xfrm>
        </p:spPr>
        <p:txBody>
          <a:bodyPr>
            <a:noAutofit/>
          </a:bodyPr>
          <a:lstStyle/>
          <a:p>
            <a:pPr algn="ctr"/>
            <a:r>
              <a:rPr lang="es-ES" sz="2800" b="1" dirty="0" smtClean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EXTRAMURAL</a:t>
            </a:r>
            <a:r>
              <a:rPr lang="es-ES" sz="2800" b="1" smtClean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/>
            </a:r>
            <a:br>
              <a:rPr lang="es-ES" sz="2800" b="1" smtClean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</a:br>
            <a:r>
              <a:rPr lang="es-ES" sz="2800" b="1" smtClean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GINA COHEN IPUANA</a:t>
            </a:r>
            <a:r>
              <a:rPr lang="es-ES" sz="20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br>
              <a:rPr lang="es-ES" sz="20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ES" sz="2000" b="1" dirty="0">
              <a:solidFill>
                <a:srgbClr val="005C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ítulo 2"/>
          <p:cNvSpPr txBox="1">
            <a:spLocks/>
          </p:cNvSpPr>
          <p:nvPr/>
        </p:nvSpPr>
        <p:spPr>
          <a:xfrm>
            <a:off x="519432" y="763758"/>
            <a:ext cx="5231103" cy="1296145"/>
          </a:xfrm>
          <a:prstGeom prst="rect">
            <a:avLst/>
          </a:prstGeom>
        </p:spPr>
        <p:txBody>
          <a:bodyPr vert="horz" lIns="60681" tIns="30340" rIns="60681" bIns="3034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4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 defTabSz="914276"/>
            <a:r>
              <a:rPr lang="es-ES" sz="3600" b="1" dirty="0">
                <a:solidFill>
                  <a:schemeClr val="accent5"/>
                </a:solidFill>
                <a:latin typeface="Agency FB" panose="020B0503020202020204" pitchFamily="34" charset="0"/>
              </a:rPr>
              <a:t>RENDICION DE CUENTAS VIGENCIA </a:t>
            </a:r>
            <a:r>
              <a:rPr lang="es-ES" sz="3600" b="1" dirty="0" smtClean="0">
                <a:solidFill>
                  <a:schemeClr val="accent5"/>
                </a:solidFill>
                <a:latin typeface="Agency FB" panose="020B0503020202020204" pitchFamily="34" charset="0"/>
              </a:rPr>
              <a:t>2018</a:t>
            </a:r>
            <a:endParaRPr lang="es-ES" sz="3600" dirty="0">
              <a:solidFill>
                <a:schemeClr val="accent5"/>
              </a:solidFill>
              <a:latin typeface="Agency FB" panose="020B0503020202020204" pitchFamily="34" charset="0"/>
            </a:endParaRPr>
          </a:p>
        </p:txBody>
      </p:sp>
      <p:pic>
        <p:nvPicPr>
          <p:cNvPr id="18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376" y="2376611"/>
            <a:ext cx="885362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878233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86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38226" y="238425"/>
            <a:ext cx="4273781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0" name="2 Marcador de contenido"/>
          <p:cNvSpPr>
            <a:spLocks noGrp="1"/>
          </p:cNvSpPr>
          <p:nvPr>
            <p:ph sz="half" idx="1"/>
          </p:nvPr>
        </p:nvSpPr>
        <p:spPr>
          <a:xfrm>
            <a:off x="990154" y="864442"/>
            <a:ext cx="4610312" cy="296659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s-ES" sz="3100" b="1" dirty="0">
                <a:solidFill>
                  <a:schemeClr val="accent5"/>
                </a:solidFill>
              </a:rPr>
              <a:t>EXTRAMURAL</a:t>
            </a:r>
          </a:p>
          <a:p>
            <a:pPr marL="0" indent="0" algn="just">
              <a:buNone/>
            </a:pPr>
            <a:r>
              <a:rPr lang="es-ES" dirty="0" smtClean="0"/>
              <a:t>Nuestro modelo </a:t>
            </a:r>
            <a:r>
              <a:rPr lang="es-ES" dirty="0"/>
              <a:t>de atención </a:t>
            </a:r>
            <a:r>
              <a:rPr lang="es-ES" dirty="0" smtClean="0"/>
              <a:t>extramural </a:t>
            </a:r>
            <a:r>
              <a:rPr lang="es-ES" dirty="0"/>
              <a:t>incluye: </a:t>
            </a:r>
          </a:p>
          <a:p>
            <a:pPr marL="0" indent="0" algn="just">
              <a:buNone/>
            </a:pPr>
            <a:r>
              <a:rPr lang="es-ES" dirty="0" smtClean="0"/>
              <a:t>1. Consulta </a:t>
            </a:r>
            <a:r>
              <a:rPr lang="es-ES" dirty="0"/>
              <a:t>de morbilidad </a:t>
            </a:r>
          </a:p>
          <a:p>
            <a:pPr marL="0" indent="0" algn="just">
              <a:buNone/>
            </a:pPr>
            <a:r>
              <a:rPr lang="es-ES" dirty="0" smtClean="0"/>
              <a:t>2. Atención y demanda inducida a los programas de p y p </a:t>
            </a:r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Dirigido a:  </a:t>
            </a:r>
          </a:p>
          <a:p>
            <a:pPr marL="0" indent="0" algn="just">
              <a:buNone/>
            </a:pPr>
            <a:r>
              <a:rPr lang="es-ES" dirty="0" smtClean="0"/>
              <a:t>1. Usuarios con </a:t>
            </a:r>
            <a:r>
              <a:rPr lang="es-ES" dirty="0"/>
              <a:t>algún tipo de discapacidad  física, mental, falta de </a:t>
            </a:r>
            <a:r>
              <a:rPr lang="es-ES" dirty="0" smtClean="0"/>
              <a:t>recursos y/o dificultad para acceder </a:t>
            </a:r>
            <a:r>
              <a:rPr lang="es-ES" dirty="0"/>
              <a:t>a la </a:t>
            </a:r>
            <a:r>
              <a:rPr lang="es-ES" dirty="0" smtClean="0"/>
              <a:t>institución</a:t>
            </a:r>
          </a:p>
          <a:p>
            <a:pPr marL="0" indent="0" algn="just">
              <a:buNone/>
            </a:pPr>
            <a:r>
              <a:rPr lang="es-ES" dirty="0" smtClean="0"/>
              <a:t>2. Población susceptible del municipio y comunidades indígenas en general, con prioridad a las de difícil acceso.</a:t>
            </a:r>
          </a:p>
          <a:p>
            <a:pPr algn="just">
              <a:buClrTx/>
              <a:buNone/>
            </a:pPr>
            <a:endParaRPr lang="es-CO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173800" y="1440507"/>
            <a:ext cx="4546896" cy="2448272"/>
          </a:xfrm>
        </p:spPr>
        <p:txBody>
          <a:bodyPr>
            <a:normAutofit fontScale="77500" lnSpcReduction="20000"/>
          </a:bodyPr>
          <a:lstStyle/>
          <a:p>
            <a:endParaRPr lang="es-ES" dirty="0" smtClean="0"/>
          </a:p>
          <a:p>
            <a:endParaRPr lang="es-ES" dirty="0"/>
          </a:p>
          <a:p>
            <a:pPr marL="0" indent="0" algn="ctr">
              <a:spcBef>
                <a:spcPct val="0"/>
              </a:spcBef>
              <a:buNone/>
            </a:pPr>
            <a:endParaRPr lang="es-ES" b="1" dirty="0" smtClean="0">
              <a:solidFill>
                <a:srgbClr val="005C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dirty="0"/>
          </a:p>
        </p:txBody>
      </p:sp>
      <p:sp>
        <p:nvSpPr>
          <p:cNvPr id="17" name="Título 2"/>
          <p:cNvSpPr txBox="1">
            <a:spLocks/>
          </p:cNvSpPr>
          <p:nvPr/>
        </p:nvSpPr>
        <p:spPr>
          <a:xfrm>
            <a:off x="367563" y="648420"/>
            <a:ext cx="5644843" cy="1296145"/>
          </a:xfrm>
          <a:prstGeom prst="rect">
            <a:avLst/>
          </a:prstGeom>
        </p:spPr>
        <p:txBody>
          <a:bodyPr vert="horz" lIns="60681" tIns="30340" rIns="60681" bIns="3034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4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 defTabSz="914276"/>
            <a:endParaRPr lang="es-ES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878233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674" y="2376611"/>
            <a:ext cx="576064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323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566219" y="238425"/>
            <a:ext cx="4345789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26059" y="766427"/>
            <a:ext cx="5985749" cy="530064"/>
          </a:xfrm>
        </p:spPr>
        <p:txBody>
          <a:bodyPr>
            <a:noAutofit/>
          </a:bodyPr>
          <a:lstStyle/>
          <a:p>
            <a:pPr algn="ctr"/>
            <a:r>
              <a:rPr lang="es-CO" sz="3200" b="1" dirty="0">
                <a:solidFill>
                  <a:schemeClr val="accent5"/>
                </a:solidFill>
              </a:rPr>
              <a:t>VISION</a:t>
            </a:r>
            <a:endParaRPr lang="es-ES" sz="3200" dirty="0">
              <a:solidFill>
                <a:schemeClr val="accent5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692586" y="1396332"/>
            <a:ext cx="4772456" cy="2290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sz="2000" dirty="0">
                <a:solidFill>
                  <a:srgbClr val="005C2A"/>
                </a:solidFill>
              </a:rPr>
              <a:t>Ser en el  2020 una empresa altamente competitiva en la prestación de servicios de salud integrales, reconocida por ofrecer servicios humanizados y con calidad, que nos permitan involucrar a las comunidades indígenas de la región.</a:t>
            </a:r>
            <a:endParaRPr lang="es-ES" sz="2000" dirty="0">
              <a:solidFill>
                <a:srgbClr val="005C2A"/>
              </a:solidFill>
            </a:endParaRPr>
          </a:p>
          <a:p>
            <a:endParaRPr lang="es-ES" dirty="0"/>
          </a:p>
        </p:txBody>
      </p:sp>
      <p:pic>
        <p:nvPicPr>
          <p:cNvPr id="17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594" y="2952675"/>
            <a:ext cx="1061814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80" y="170992"/>
            <a:ext cx="937939" cy="80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274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38226" y="238425"/>
            <a:ext cx="4273781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9" name="1 Título"/>
          <p:cNvSpPr>
            <a:spLocks noGrp="1"/>
          </p:cNvSpPr>
          <p:nvPr>
            <p:ph type="title"/>
          </p:nvPr>
        </p:nvSpPr>
        <p:spPr>
          <a:xfrm>
            <a:off x="1134170" y="543447"/>
            <a:ext cx="3845710" cy="528144"/>
          </a:xfrm>
        </p:spPr>
        <p:txBody>
          <a:bodyPr>
            <a:normAutofit/>
          </a:bodyPr>
          <a:lstStyle/>
          <a:p>
            <a:pPr algn="ctr"/>
            <a:r>
              <a:rPr lang="es-CO" b="1" dirty="0" smtClean="0">
                <a:solidFill>
                  <a:schemeClr val="accent5"/>
                </a:solidFill>
              </a:rPr>
              <a:t>OBJETIVOS</a:t>
            </a:r>
            <a:endParaRPr lang="es-CO" dirty="0">
              <a:solidFill>
                <a:schemeClr val="accent5"/>
              </a:solidFill>
            </a:endParaRPr>
          </a:p>
        </p:txBody>
      </p:sp>
      <p:sp>
        <p:nvSpPr>
          <p:cNvPr id="21" name="2 Marcador de contenido"/>
          <p:cNvSpPr>
            <a:spLocks noGrp="1"/>
          </p:cNvSpPr>
          <p:nvPr>
            <p:ph sz="half" idx="1"/>
          </p:nvPr>
        </p:nvSpPr>
        <p:spPr>
          <a:xfrm>
            <a:off x="918146" y="979266"/>
            <a:ext cx="4682320" cy="285177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ES" b="1" dirty="0" smtClean="0"/>
              <a:t>GENERAL</a:t>
            </a:r>
            <a:r>
              <a:rPr lang="es-ES" dirty="0"/>
              <a:t> </a:t>
            </a:r>
            <a:endParaRPr lang="es-CO" dirty="0"/>
          </a:p>
          <a:p>
            <a:pPr marL="0" indent="0" algn="just">
              <a:buNone/>
            </a:pPr>
            <a:r>
              <a:rPr lang="es-ES" dirty="0"/>
              <a:t>Identificar la población </a:t>
            </a:r>
            <a:r>
              <a:rPr lang="es-ES" dirty="0" err="1" smtClean="0"/>
              <a:t>inasistente</a:t>
            </a:r>
            <a:r>
              <a:rPr lang="es-ES" dirty="0" smtClean="0"/>
              <a:t> a la sede con algún tipo de patología o inscrito en los programas de p y p, realizando </a:t>
            </a:r>
            <a:r>
              <a:rPr lang="es-ES" dirty="0"/>
              <a:t>búsqueda activa.</a:t>
            </a:r>
            <a:endParaRPr lang="es-CO" dirty="0"/>
          </a:p>
          <a:p>
            <a:pPr marL="0" indent="0" algn="just">
              <a:buNone/>
            </a:pPr>
            <a:r>
              <a:rPr lang="es-ES" b="1" dirty="0"/>
              <a:t>OBJETIVOS ESPECIFICOS</a:t>
            </a:r>
            <a:r>
              <a:rPr lang="es-ES" dirty="0"/>
              <a:t> </a:t>
            </a:r>
            <a:endParaRPr lang="es-CO" dirty="0"/>
          </a:p>
          <a:p>
            <a:pPr algn="just"/>
            <a:r>
              <a:rPr lang="es-ES" dirty="0"/>
              <a:t>Concientizar estos sectores susceptibles de la importancia y beneficio de asistir periódicamente a sus controles de P y P</a:t>
            </a:r>
            <a:endParaRPr lang="es-CO" dirty="0"/>
          </a:p>
          <a:p>
            <a:pPr lvl="0" algn="just"/>
            <a:r>
              <a:rPr lang="es-ES" dirty="0"/>
              <a:t>Minimizar </a:t>
            </a:r>
            <a:r>
              <a:rPr lang="es-ES" dirty="0" smtClean="0"/>
              <a:t>los casos de niños con bajo </a:t>
            </a:r>
            <a:r>
              <a:rPr lang="es-ES" dirty="0"/>
              <a:t>peso y </a:t>
            </a:r>
            <a:r>
              <a:rPr lang="es-ES" dirty="0" smtClean="0"/>
              <a:t>malnutrición, </a:t>
            </a:r>
            <a:r>
              <a:rPr lang="es-ES" dirty="0" err="1" smtClean="0"/>
              <a:t>asi</a:t>
            </a:r>
            <a:r>
              <a:rPr lang="es-ES" dirty="0" smtClean="0"/>
              <a:t> como las gestantes sin controles periódicos. </a:t>
            </a:r>
          </a:p>
          <a:p>
            <a:pPr lvl="0" algn="just"/>
            <a:r>
              <a:rPr lang="es-ES" dirty="0" smtClean="0"/>
              <a:t>Realizar </a:t>
            </a:r>
            <a:r>
              <a:rPr lang="es-ES" dirty="0"/>
              <a:t>el seguimiento de la población canalizada para los diferentes programas de P Y P en forma prioritaria.</a:t>
            </a:r>
            <a:endParaRPr lang="es-CO" dirty="0"/>
          </a:p>
          <a:p>
            <a:pPr marL="0" indent="0">
              <a:buNone/>
            </a:pPr>
            <a:endParaRPr lang="es-CO" dirty="0"/>
          </a:p>
          <a:p>
            <a:pPr algn="just">
              <a:buClrTx/>
              <a:buNone/>
            </a:pPr>
            <a:endParaRPr lang="es-CO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92586" y="1396332"/>
            <a:ext cx="4772456" cy="2290588"/>
          </a:xfrm>
        </p:spPr>
        <p:txBody>
          <a:bodyPr>
            <a:normAutofit fontScale="77500" lnSpcReduction="20000"/>
          </a:bodyPr>
          <a:lstStyle/>
          <a:p>
            <a:endParaRPr lang="es-ES" dirty="0" smtClean="0"/>
          </a:p>
          <a:p>
            <a:endParaRPr lang="es-ES" dirty="0"/>
          </a:p>
          <a:p>
            <a:pPr marL="0" indent="0" algn="ctr">
              <a:spcBef>
                <a:spcPct val="0"/>
              </a:spcBef>
              <a:buNone/>
            </a:pPr>
            <a:endParaRPr lang="es-ES" b="1" dirty="0" smtClean="0">
              <a:solidFill>
                <a:srgbClr val="005C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dirty="0"/>
          </a:p>
        </p:txBody>
      </p:sp>
      <p:sp>
        <p:nvSpPr>
          <p:cNvPr id="17" name="Título 2"/>
          <p:cNvSpPr txBox="1">
            <a:spLocks/>
          </p:cNvSpPr>
          <p:nvPr/>
        </p:nvSpPr>
        <p:spPr>
          <a:xfrm>
            <a:off x="367563" y="648420"/>
            <a:ext cx="5644843" cy="1296145"/>
          </a:xfrm>
          <a:prstGeom prst="rect">
            <a:avLst/>
          </a:prstGeom>
        </p:spPr>
        <p:txBody>
          <a:bodyPr vert="horz" lIns="60681" tIns="30340" rIns="60681" bIns="3034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4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 defTabSz="914276"/>
            <a:endParaRPr lang="es-ES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84" y="209022"/>
            <a:ext cx="878233" cy="49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674" y="2376611"/>
            <a:ext cx="576064" cy="163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715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38226" y="238425"/>
            <a:ext cx="4273781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3" name="2 Marcador de contenido"/>
          <p:cNvSpPr>
            <a:spLocks noGrp="1"/>
          </p:cNvSpPr>
          <p:nvPr>
            <p:ph sz="half" idx="1"/>
          </p:nvPr>
        </p:nvSpPr>
        <p:spPr>
          <a:xfrm>
            <a:off x="774130" y="979266"/>
            <a:ext cx="5112568" cy="2851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400" b="1" dirty="0"/>
              <a:t>Fase preliminar: </a:t>
            </a:r>
          </a:p>
          <a:p>
            <a:pPr algn="just"/>
            <a:r>
              <a:rPr lang="es-ES" sz="1400" dirty="0"/>
              <a:t>Preparación del equipo </a:t>
            </a:r>
            <a:r>
              <a:rPr lang="es-ES_tradnl" sz="1400" dirty="0"/>
              <a:t>de trabajo comunitario, identificación de las comunidades vulnerables que requieren atención médica inmediata. </a:t>
            </a:r>
            <a:endParaRPr lang="es-CO" sz="1400" dirty="0"/>
          </a:p>
          <a:p>
            <a:pPr marL="0" indent="0" algn="just">
              <a:buNone/>
            </a:pPr>
            <a:r>
              <a:rPr lang="es-ES_tradnl" sz="1400" b="1" dirty="0"/>
              <a:t>Intervención comunitaria:</a:t>
            </a:r>
          </a:p>
          <a:p>
            <a:pPr algn="just"/>
            <a:r>
              <a:rPr lang="es-ES_tradnl" sz="1400" dirty="0"/>
              <a:t>Ejecución de las actividades programadas por el Grupo Extramural a través de brigadas de salud.</a:t>
            </a:r>
            <a:endParaRPr lang="es-CO" sz="1400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208108" y="1396332"/>
            <a:ext cx="4256934" cy="2290588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endParaRPr lang="es-ES" dirty="0"/>
          </a:p>
          <a:p>
            <a:pPr marL="0" indent="0" algn="ctr">
              <a:spcBef>
                <a:spcPct val="0"/>
              </a:spcBef>
              <a:buNone/>
            </a:pPr>
            <a:endParaRPr lang="es-ES" b="1" dirty="0" smtClean="0">
              <a:solidFill>
                <a:srgbClr val="005C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dirty="0"/>
          </a:p>
        </p:txBody>
      </p:sp>
      <p:sp>
        <p:nvSpPr>
          <p:cNvPr id="17" name="Título 2"/>
          <p:cNvSpPr txBox="1">
            <a:spLocks/>
          </p:cNvSpPr>
          <p:nvPr/>
        </p:nvSpPr>
        <p:spPr>
          <a:xfrm>
            <a:off x="367563" y="648420"/>
            <a:ext cx="5644843" cy="1296145"/>
          </a:xfrm>
          <a:prstGeom prst="rect">
            <a:avLst/>
          </a:prstGeom>
        </p:spPr>
        <p:txBody>
          <a:bodyPr vert="horz" lIns="60681" tIns="30340" rIns="60681" bIns="3034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4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 defTabSz="914276"/>
            <a:endParaRPr lang="es-ES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134170" y="588658"/>
            <a:ext cx="3845710" cy="528144"/>
          </a:xfrm>
          <a:prstGeom prst="rect">
            <a:avLst/>
          </a:prstGeom>
        </p:spPr>
        <p:txBody>
          <a:bodyPr vert="horz" lIns="60681" tIns="30340" rIns="60681" bIns="3034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4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 defTabSz="914276"/>
            <a:r>
              <a:rPr lang="es-CO" b="1" dirty="0" smtClean="0">
                <a:solidFill>
                  <a:schemeClr val="accent5"/>
                </a:solidFill>
              </a:rPr>
              <a:t>METODOLOGIA</a:t>
            </a:r>
            <a:endParaRPr lang="es-CO" dirty="0">
              <a:solidFill>
                <a:schemeClr val="accent5"/>
              </a:solidFill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108" y="2808659"/>
            <a:ext cx="3886502" cy="1046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88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426" y="2716621"/>
            <a:ext cx="2736304" cy="1244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1 Imagen" descr="MEMBRETE NUEVEO 2013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918146" y="238425"/>
            <a:ext cx="4993863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9" name="Título 2"/>
          <p:cNvSpPr>
            <a:spLocks noGrp="1"/>
          </p:cNvSpPr>
          <p:nvPr>
            <p:ph type="title"/>
          </p:nvPr>
        </p:nvSpPr>
        <p:spPr>
          <a:xfrm>
            <a:off x="656407" y="1944565"/>
            <a:ext cx="3531893" cy="1944213"/>
          </a:xfrm>
        </p:spPr>
        <p:txBody>
          <a:bodyPr>
            <a:noAutofit/>
          </a:bodyPr>
          <a:lstStyle/>
          <a:p>
            <a:pPr algn="ctr"/>
            <a:r>
              <a:rPr lang="es-ES" sz="2800" b="1" dirty="0" smtClean="0">
                <a:solidFill>
                  <a:srgbClr val="4319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ANAYAWAT SOU JUNTUIN GRACIAS </a:t>
            </a:r>
            <a:r>
              <a:rPr lang="es-ES" sz="2800" b="1" dirty="0">
                <a:solidFill>
                  <a:srgbClr val="4319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POR ACOMPAÑARNOS</a:t>
            </a:r>
          </a:p>
        </p:txBody>
      </p:sp>
      <p:sp>
        <p:nvSpPr>
          <p:cNvPr id="17" name="Título 2"/>
          <p:cNvSpPr txBox="1">
            <a:spLocks/>
          </p:cNvSpPr>
          <p:nvPr/>
        </p:nvSpPr>
        <p:spPr>
          <a:xfrm>
            <a:off x="367563" y="648420"/>
            <a:ext cx="5231103" cy="1296145"/>
          </a:xfrm>
          <a:prstGeom prst="rect">
            <a:avLst/>
          </a:prstGeom>
        </p:spPr>
        <p:txBody>
          <a:bodyPr vert="horz" lIns="60681" tIns="30340" rIns="60681" bIns="3034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4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 defTabSz="914276"/>
            <a:r>
              <a:rPr lang="es-ES" sz="3600" b="1" dirty="0">
                <a:solidFill>
                  <a:schemeClr val="accent5"/>
                </a:solidFill>
                <a:latin typeface="Agency FB" panose="020B0503020202020204" pitchFamily="34" charset="0"/>
              </a:rPr>
              <a:t>RENDICION DE CUENTAS VIGENCIA </a:t>
            </a:r>
            <a:r>
              <a:rPr lang="es-ES" sz="3600" b="1" dirty="0" smtClean="0">
                <a:solidFill>
                  <a:schemeClr val="accent5"/>
                </a:solidFill>
                <a:latin typeface="Agency FB" panose="020B0503020202020204" pitchFamily="34" charset="0"/>
              </a:rPr>
              <a:t>2018</a:t>
            </a:r>
            <a:endParaRPr lang="es-ES" sz="3600" dirty="0">
              <a:solidFill>
                <a:schemeClr val="accent5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67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38226" y="238425"/>
            <a:ext cx="4273781" cy="33721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26059" y="766427"/>
            <a:ext cx="5985749" cy="530064"/>
          </a:xfrm>
        </p:spPr>
        <p:txBody>
          <a:bodyPr>
            <a:noAutofit/>
          </a:bodyPr>
          <a:lstStyle/>
          <a:p>
            <a:pPr algn="ctr"/>
            <a:r>
              <a:rPr lang="es-CO" sz="3200" b="1" dirty="0">
                <a:solidFill>
                  <a:schemeClr val="accent5"/>
                </a:solidFill>
              </a:rPr>
              <a:t>PRINCIPIOS CORPORATIVOS</a:t>
            </a:r>
            <a:endParaRPr lang="es-ES" sz="3200" dirty="0">
              <a:solidFill>
                <a:schemeClr val="accent5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732705" y="1593882"/>
            <a:ext cx="4772456" cy="22905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CO" sz="2000" dirty="0">
                <a:solidFill>
                  <a:srgbClr val="005C2A"/>
                </a:solidFill>
              </a:rPr>
              <a:t>CALIDAD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CO" sz="2000" dirty="0">
                <a:solidFill>
                  <a:srgbClr val="005C2A"/>
                </a:solidFill>
              </a:rPr>
              <a:t>EFICIENCIA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CO" sz="2000" dirty="0">
                <a:solidFill>
                  <a:srgbClr val="005C2A"/>
                </a:solidFill>
              </a:rPr>
              <a:t>EQUIDAD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CO" sz="2000" dirty="0">
                <a:solidFill>
                  <a:srgbClr val="005C2A"/>
                </a:solidFill>
              </a:rPr>
              <a:t>PLURICULTURALIDAD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CO" sz="2000" dirty="0">
                <a:solidFill>
                  <a:srgbClr val="005C2A"/>
                </a:solidFill>
              </a:rPr>
              <a:t>COMPROMISO SOCIAL</a:t>
            </a:r>
          </a:p>
          <a:p>
            <a:endParaRPr lang="es-ES" dirty="0"/>
          </a:p>
        </p:txBody>
      </p:sp>
      <p:pic>
        <p:nvPicPr>
          <p:cNvPr id="17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583" y="170992"/>
            <a:ext cx="937939" cy="80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594" y="3384723"/>
            <a:ext cx="1061814" cy="631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321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38226" y="238425"/>
            <a:ext cx="4273781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26059" y="766427"/>
            <a:ext cx="5985749" cy="530064"/>
          </a:xfrm>
        </p:spPr>
        <p:txBody>
          <a:bodyPr>
            <a:noAutofit/>
          </a:bodyPr>
          <a:lstStyle/>
          <a:p>
            <a:pPr algn="ctr"/>
            <a:r>
              <a:rPr lang="es-CO" sz="3200" b="1" dirty="0">
                <a:solidFill>
                  <a:schemeClr val="accent5"/>
                </a:solidFill>
              </a:rPr>
              <a:t>POLITICA DE CALIDAD</a:t>
            </a:r>
            <a:endParaRPr lang="es-ES" sz="3200" dirty="0">
              <a:solidFill>
                <a:schemeClr val="accent5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846138" y="1414499"/>
            <a:ext cx="4772456" cy="229058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CO" sz="2000" dirty="0">
                <a:solidFill>
                  <a:srgbClr val="005C2A"/>
                </a:solidFill>
              </a:rPr>
              <a:t>La </a:t>
            </a:r>
            <a:r>
              <a:rPr lang="es-CO" sz="2000" b="1" dirty="0">
                <a:solidFill>
                  <a:srgbClr val="005C2A"/>
                </a:solidFill>
              </a:rPr>
              <a:t>IPSI KARAQUITA </a:t>
            </a:r>
            <a:r>
              <a:rPr lang="es-CO" sz="2000" dirty="0">
                <a:solidFill>
                  <a:srgbClr val="005C2A"/>
                </a:solidFill>
              </a:rPr>
              <a:t>está comprometida a orientar su gestión, hacia el mejoramiento de la calidad de vida de nuestros usuarios, mediante el control constante a la prestación de los servicios de salud, el continuo mejoramiento de las habilidades y competencias de sus servidores y la aplicación de logística y tecnología apropiadas. “Somos un equipo humano interdisciplinario dedicado a lograr la satisfacción y seguridad de nuestros clientes”.</a:t>
            </a:r>
          </a:p>
          <a:p>
            <a:endParaRPr lang="es-ES" dirty="0"/>
          </a:p>
        </p:txBody>
      </p:sp>
      <p:pic>
        <p:nvPicPr>
          <p:cNvPr id="17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06" y="155847"/>
            <a:ext cx="937939" cy="638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594" y="3384723"/>
            <a:ext cx="1061814" cy="631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067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38226" y="238425"/>
            <a:ext cx="4273781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86098" y="844116"/>
            <a:ext cx="5676291" cy="524383"/>
          </a:xfrm>
        </p:spPr>
        <p:txBody>
          <a:bodyPr>
            <a:noAutofit/>
          </a:bodyPr>
          <a:lstStyle/>
          <a:p>
            <a:pPr algn="ctr"/>
            <a:r>
              <a:rPr lang="es-CO" b="1" dirty="0" smtClean="0"/>
              <a:t>  </a:t>
            </a:r>
            <a:r>
              <a:rPr lang="es-CO" b="1" dirty="0" smtClean="0">
                <a:solidFill>
                  <a:schemeClr val="accent5"/>
                </a:solidFill>
              </a:rPr>
              <a:t>NUESTRO PORTAFOLIO DE  </a:t>
            </a:r>
            <a:r>
              <a:rPr lang="es-CO" b="1" dirty="0">
                <a:solidFill>
                  <a:schemeClr val="accent5"/>
                </a:solidFill>
              </a:rPr>
              <a:t>SERVICIOS</a:t>
            </a:r>
            <a:endParaRPr lang="es-ES" dirty="0">
              <a:solidFill>
                <a:schemeClr val="accent5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783286" y="1584523"/>
            <a:ext cx="4772456" cy="2431348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s-CO" sz="1800" b="1" dirty="0">
                <a:solidFill>
                  <a:srgbClr val="005C2A"/>
                </a:solidFill>
              </a:rPr>
              <a:t>MEDICINA GENERAL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CO" sz="1800" b="1" dirty="0">
                <a:solidFill>
                  <a:srgbClr val="005C2A"/>
                </a:solidFill>
              </a:rPr>
              <a:t>TOMA DE MUESTRAS LABORATORIO CLINICO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CO" sz="1800" b="1" dirty="0">
                <a:solidFill>
                  <a:srgbClr val="005C2A"/>
                </a:solidFill>
              </a:rPr>
              <a:t>LABORATORIO CLINICO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ES" sz="1800" b="1" dirty="0">
                <a:solidFill>
                  <a:srgbClr val="005C2A"/>
                </a:solidFill>
              </a:rPr>
              <a:t>SERVICIOS FARMACEUTICOS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ES" sz="1800" b="1" dirty="0">
                <a:solidFill>
                  <a:srgbClr val="005C2A"/>
                </a:solidFill>
              </a:rPr>
              <a:t>ENFERMERIA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ES" sz="1800" b="1" dirty="0">
                <a:solidFill>
                  <a:srgbClr val="005C2A"/>
                </a:solidFill>
              </a:rPr>
              <a:t>VACUNACION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ES" sz="1800" b="1" dirty="0">
                <a:solidFill>
                  <a:srgbClr val="005C2A"/>
                </a:solidFill>
              </a:rPr>
              <a:t>PSICOLOGIA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ES" sz="1800" b="1" dirty="0">
                <a:solidFill>
                  <a:srgbClr val="005C2A"/>
                </a:solidFill>
              </a:rPr>
              <a:t>NUTRICION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CO" sz="1800" b="1" dirty="0">
                <a:solidFill>
                  <a:srgbClr val="005C2A"/>
                </a:solidFill>
              </a:rPr>
              <a:t>PROMOCION Y PREVENCION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ES" sz="1800" b="1" dirty="0" smtClean="0">
                <a:solidFill>
                  <a:srgbClr val="005C2A"/>
                </a:solidFill>
              </a:rPr>
              <a:t>EXTRAMURAL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ES" sz="1800" b="1" dirty="0" smtClean="0">
                <a:solidFill>
                  <a:srgbClr val="005C2A"/>
                </a:solidFill>
              </a:rPr>
              <a:t>ODONTOLOGIA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ES" sz="1800" b="1" dirty="0" smtClean="0">
                <a:solidFill>
                  <a:srgbClr val="005C2A"/>
                </a:solidFill>
              </a:rPr>
              <a:t>CITOLOGIA</a:t>
            </a:r>
            <a:endParaRPr lang="es-ES" sz="1800" b="1" dirty="0">
              <a:solidFill>
                <a:srgbClr val="005C2A"/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es-CO" sz="1800" b="1" dirty="0">
              <a:solidFill>
                <a:srgbClr val="005C2A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ES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ES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CO" sz="1800" b="1" dirty="0">
              <a:solidFill>
                <a:schemeClr val="bg2">
                  <a:lumMod val="50000"/>
                </a:schemeClr>
              </a:solidFill>
            </a:endParaRPr>
          </a:p>
          <a:p>
            <a:endParaRPr lang="es-ES" dirty="0"/>
          </a:p>
        </p:txBody>
      </p:sp>
      <p:pic>
        <p:nvPicPr>
          <p:cNvPr id="17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05" y="72182"/>
            <a:ext cx="937939" cy="638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594" y="3384723"/>
            <a:ext cx="1061814" cy="631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62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38226" y="238425"/>
            <a:ext cx="4273781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9" name="Título 2"/>
          <p:cNvSpPr>
            <a:spLocks noGrp="1"/>
          </p:cNvSpPr>
          <p:nvPr>
            <p:ph type="title"/>
          </p:nvPr>
        </p:nvSpPr>
        <p:spPr>
          <a:xfrm>
            <a:off x="672859" y="2313173"/>
            <a:ext cx="3531893" cy="1279219"/>
          </a:xfrm>
        </p:spPr>
        <p:txBody>
          <a:bodyPr>
            <a:noAutofit/>
          </a:bodyPr>
          <a:lstStyle/>
          <a:p>
            <a:pPr algn="ctr"/>
            <a: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Informe financiero </a:t>
            </a:r>
            <a:b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s-ES" sz="2800" b="1" dirty="0" smtClean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nrique </a:t>
            </a:r>
            <a:r>
              <a:rPr lang="es-ES" sz="2800" b="1" dirty="0">
                <a:solidFill>
                  <a:srgbClr val="005C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Martínez contador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709045" y="1591357"/>
            <a:ext cx="4772456" cy="2290588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endParaRPr lang="es-ES" dirty="0"/>
          </a:p>
          <a:p>
            <a:pPr marL="0" indent="0" algn="ctr">
              <a:spcBef>
                <a:spcPct val="0"/>
              </a:spcBef>
              <a:buNone/>
            </a:pPr>
            <a:endParaRPr lang="es-ES" b="1" dirty="0" smtClean="0">
              <a:solidFill>
                <a:srgbClr val="005C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dirty="0"/>
          </a:p>
        </p:txBody>
      </p:sp>
      <p:sp>
        <p:nvSpPr>
          <p:cNvPr id="17" name="Título 2"/>
          <p:cNvSpPr txBox="1">
            <a:spLocks/>
          </p:cNvSpPr>
          <p:nvPr/>
        </p:nvSpPr>
        <p:spPr>
          <a:xfrm>
            <a:off x="486098" y="869986"/>
            <a:ext cx="5644843" cy="1296145"/>
          </a:xfrm>
          <a:prstGeom prst="rect">
            <a:avLst/>
          </a:prstGeom>
        </p:spPr>
        <p:txBody>
          <a:bodyPr vert="horz" lIns="60681" tIns="30340" rIns="60681" bIns="3034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4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 defTabSz="914276"/>
            <a:r>
              <a:rPr lang="es-ES" sz="3600" b="1" dirty="0">
                <a:solidFill>
                  <a:schemeClr val="accent5"/>
                </a:solidFill>
                <a:latin typeface="Agency FB" panose="020B0503020202020204" pitchFamily="34" charset="0"/>
              </a:rPr>
              <a:t>RENDICION DE CUENTAS VIGENCIA </a:t>
            </a:r>
            <a:r>
              <a:rPr lang="es-ES" sz="3600" b="1" dirty="0" smtClean="0">
                <a:solidFill>
                  <a:schemeClr val="accent5"/>
                </a:solidFill>
                <a:latin typeface="Agency FB" panose="020B0503020202020204" pitchFamily="34" charset="0"/>
              </a:rPr>
              <a:t>2018</a:t>
            </a:r>
            <a:endParaRPr lang="es-ES" sz="3600" dirty="0">
              <a:solidFill>
                <a:schemeClr val="accent5"/>
              </a:solidFill>
              <a:latin typeface="Agency FB" panose="020B0503020202020204" pitchFamily="34" charset="0"/>
            </a:endParaRPr>
          </a:p>
        </p:txBody>
      </p:sp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76" y="260120"/>
            <a:ext cx="937939" cy="638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594" y="2736651"/>
            <a:ext cx="1061814" cy="1279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19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 Imagen" descr="MEMBRETE NUEVEO 201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38226" y="238425"/>
            <a:ext cx="4273781" cy="4099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9" name="Título 2"/>
          <p:cNvSpPr>
            <a:spLocks noGrp="1"/>
          </p:cNvSpPr>
          <p:nvPr>
            <p:ph type="title"/>
          </p:nvPr>
        </p:nvSpPr>
        <p:spPr>
          <a:xfrm>
            <a:off x="693864" y="2058599"/>
            <a:ext cx="4544762" cy="1863853"/>
          </a:xfrm>
        </p:spPr>
        <p:txBody>
          <a:bodyPr>
            <a:noAutofit/>
          </a:bodyPr>
          <a:lstStyle/>
          <a:p>
            <a:pPr>
              <a:buClr>
                <a:srgbClr val="00B050"/>
              </a:buClr>
              <a:tabLst>
                <a:tab pos="0" algn="l"/>
                <a:tab pos="282042" algn="l"/>
                <a:tab pos="565084" algn="l"/>
                <a:tab pos="848126" algn="l"/>
                <a:tab pos="1131167" algn="l"/>
                <a:tab pos="1414209" algn="l"/>
                <a:tab pos="1697251" algn="l"/>
                <a:tab pos="1980293" algn="l"/>
                <a:tab pos="2263334" algn="l"/>
                <a:tab pos="2546376" algn="l"/>
                <a:tab pos="2829418" algn="l"/>
                <a:tab pos="3112460" algn="l"/>
                <a:tab pos="3395502" algn="l"/>
                <a:tab pos="3678544" algn="l"/>
                <a:tab pos="3961585" algn="l"/>
                <a:tab pos="4244627" algn="l"/>
                <a:tab pos="4527669" algn="l"/>
                <a:tab pos="4810711" algn="l"/>
                <a:tab pos="5093752" algn="l"/>
                <a:tab pos="5376794" algn="l"/>
                <a:tab pos="5659836" algn="l"/>
              </a:tabLst>
              <a:defRPr/>
            </a:pPr>
            <a:r>
              <a:rPr lang="es-CO" sz="1800" dirty="0">
                <a:solidFill>
                  <a:srgbClr val="005C2A"/>
                </a:solidFill>
              </a:rPr>
              <a:t>PROGRAMACION Y EJECUCION INGRESOS</a:t>
            </a:r>
            <a:br>
              <a:rPr lang="es-CO" sz="1800" dirty="0">
                <a:solidFill>
                  <a:srgbClr val="005C2A"/>
                </a:solidFill>
              </a:rPr>
            </a:br>
            <a:r>
              <a:rPr lang="es-CO" sz="1800" dirty="0">
                <a:solidFill>
                  <a:srgbClr val="005C2A"/>
                </a:solidFill>
              </a:rPr>
              <a:t>PROGRAMACION Y EJECUCION GASTOS</a:t>
            </a:r>
            <a:br>
              <a:rPr lang="es-CO" sz="1800" dirty="0">
                <a:solidFill>
                  <a:srgbClr val="005C2A"/>
                </a:solidFill>
              </a:rPr>
            </a:br>
            <a:r>
              <a:rPr lang="es-CO" sz="1800" dirty="0">
                <a:solidFill>
                  <a:srgbClr val="005C2A"/>
                </a:solidFill>
              </a:rPr>
              <a:t>ESTADO DE RESULTADO</a:t>
            </a:r>
            <a:br>
              <a:rPr lang="es-CO" sz="1800" dirty="0">
                <a:solidFill>
                  <a:srgbClr val="005C2A"/>
                </a:solidFill>
              </a:rPr>
            </a:br>
            <a:r>
              <a:rPr lang="es-CO" sz="1800" dirty="0">
                <a:solidFill>
                  <a:srgbClr val="005C2A"/>
                </a:solidFill>
              </a:rPr>
              <a:t>BALANCE GENERAL</a:t>
            </a:r>
            <a:br>
              <a:rPr lang="es-CO" sz="1800" dirty="0">
                <a:solidFill>
                  <a:srgbClr val="005C2A"/>
                </a:solidFill>
              </a:rPr>
            </a:br>
            <a:r>
              <a:rPr lang="es-CO" sz="1800" dirty="0">
                <a:solidFill>
                  <a:srgbClr val="005C2A"/>
                </a:solidFill>
              </a:rPr>
              <a:t>INDICADORES FINANCIEROS</a:t>
            </a:r>
            <a:r>
              <a:rPr lang="es-CO" sz="2800" dirty="0">
                <a:solidFill>
                  <a:srgbClr val="005C2A"/>
                </a:solidFill>
              </a:rPr>
              <a:t/>
            </a:r>
            <a:br>
              <a:rPr lang="es-CO" sz="2800" dirty="0">
                <a:solidFill>
                  <a:srgbClr val="005C2A"/>
                </a:solidFill>
              </a:rPr>
            </a:br>
            <a:endParaRPr lang="es-ES" sz="2800" b="1" dirty="0">
              <a:solidFill>
                <a:srgbClr val="005C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692586" y="1396332"/>
            <a:ext cx="4772456" cy="2290588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endParaRPr lang="es-ES" dirty="0"/>
          </a:p>
          <a:p>
            <a:pPr marL="0" indent="0" algn="ctr">
              <a:spcBef>
                <a:spcPct val="0"/>
              </a:spcBef>
              <a:buNone/>
            </a:pPr>
            <a:endParaRPr lang="es-ES" b="1" dirty="0" smtClean="0">
              <a:solidFill>
                <a:srgbClr val="005C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dirty="0"/>
          </a:p>
        </p:txBody>
      </p:sp>
      <p:sp>
        <p:nvSpPr>
          <p:cNvPr id="17" name="Título 2"/>
          <p:cNvSpPr txBox="1">
            <a:spLocks/>
          </p:cNvSpPr>
          <p:nvPr/>
        </p:nvSpPr>
        <p:spPr>
          <a:xfrm>
            <a:off x="367563" y="648420"/>
            <a:ext cx="5644843" cy="1296145"/>
          </a:xfrm>
          <a:prstGeom prst="rect">
            <a:avLst/>
          </a:prstGeom>
        </p:spPr>
        <p:txBody>
          <a:bodyPr vert="horz" lIns="60681" tIns="30340" rIns="60681" bIns="30340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4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 defTabSz="914276"/>
            <a:r>
              <a:rPr lang="es-ES" sz="3600" b="1" dirty="0">
                <a:solidFill>
                  <a:schemeClr val="accent5"/>
                </a:solidFill>
              </a:rPr>
              <a:t>BALANCE FINANCIERO </a:t>
            </a:r>
            <a:r>
              <a:rPr lang="es-ES" sz="3600" b="1" dirty="0" smtClean="0">
                <a:solidFill>
                  <a:schemeClr val="accent5"/>
                </a:solidFill>
              </a:rPr>
              <a:t>2018</a:t>
            </a:r>
            <a:endParaRPr lang="es-ES" sz="3600" dirty="0">
              <a:solidFill>
                <a:schemeClr val="accent5"/>
              </a:solidFill>
            </a:endParaRPr>
          </a:p>
        </p:txBody>
      </p:sp>
      <p:pic>
        <p:nvPicPr>
          <p:cNvPr id="18" name="Picture 15" descr="C:\Users\aipuana\Documents\272-mag-cactus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602" y="2322529"/>
            <a:ext cx="989806" cy="1693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05" y="270456"/>
            <a:ext cx="937939" cy="638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29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4927</TotalTime>
  <Words>1078</Words>
  <Application>Microsoft Office PowerPoint</Application>
  <PresentationFormat>Personalizado</PresentationFormat>
  <Paragraphs>355</Paragraphs>
  <Slides>42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42</vt:i4>
      </vt:variant>
    </vt:vector>
  </HeadingPairs>
  <TitlesOfParts>
    <vt:vector size="43" baseType="lpstr">
      <vt:lpstr>Solsticio</vt:lpstr>
      <vt:lpstr>AUDIENCIA PUBLICA RENDICION DE CUENTAS  VIGENCIA 2018</vt:lpstr>
      <vt:lpstr>QUIENES SOMOS</vt:lpstr>
      <vt:lpstr>MISION</vt:lpstr>
      <vt:lpstr>VISION</vt:lpstr>
      <vt:lpstr>PRINCIPIOS CORPORATIVOS</vt:lpstr>
      <vt:lpstr>POLITICA DE CALIDAD</vt:lpstr>
      <vt:lpstr>  NUESTRO PORTAFOLIO DE  SERVICIOS</vt:lpstr>
      <vt:lpstr>Informe financiero  Enrique Martínez contador</vt:lpstr>
      <vt:lpstr>PROGRAMACION Y EJECUCION INGRESOS PROGRAMACION Y EJECUCION GASTOS ESTADO DE RESULTADO BALANCE GENERAL INDICADORES FINANCIEROS </vt:lpstr>
      <vt:lpstr>GESTION DE CALIDAD Y AUDITORIAS </vt:lpstr>
      <vt:lpstr>CAPACIDAD INSTALADA SEDE 2018 </vt:lpstr>
      <vt:lpstr>CAPACIDAD INSTALADA EXTRAMURAL 2018 </vt:lpstr>
      <vt:lpstr>CONTRATACION 2018 </vt:lpstr>
      <vt:lpstr>GESTION DE CALIDAD Y AUDITORIAS </vt:lpstr>
      <vt:lpstr>INDICADORES DE GESTION  2018</vt:lpstr>
      <vt:lpstr>Presentación de PowerPoint</vt:lpstr>
      <vt:lpstr>TRABAJO SOCIAL SIAU JAIFA OSORIO TRABAJADORA SOCIAL</vt:lpstr>
      <vt:lpstr>Presentación de PowerPoint</vt:lpstr>
      <vt:lpstr>ACOMPAÑAMIENTO Y GESTION </vt:lpstr>
      <vt:lpstr>Presentación de PowerPoint</vt:lpstr>
      <vt:lpstr>ALIANZA DE USUARIOS</vt:lpstr>
      <vt:lpstr>Presentación de PowerPoint</vt:lpstr>
      <vt:lpstr> PROMOCION Y PREVENCION  JESUS ALBERTO BOSCAN MED GENERAL </vt:lpstr>
      <vt:lpstr>Presentación de PowerPoint</vt:lpstr>
      <vt:lpstr>BRIGADAS EXTRAMURALES</vt:lpstr>
      <vt:lpstr>Detección temprana de las alteraciones del crecimiento y desarrollo en el menor de 10 años Evaluar el estado de salud y los factores de riesgo que puedan alterar el proceso de crecimiento y desarrollo del niño.  </vt:lpstr>
      <vt:lpstr>Detección temprana de las alteraciones del desarrollo Del JOVEN DE 10 A 29 años Fomentar el auto cuidado y recibir orientación en temas relacionados con: sexualidad, violencia, depresión, suicidio, trastornos de la alimentación, adicciones y actividad física médica, en el marco de la estrategia de los SERVICIOS AMIGABLES.  </vt:lpstr>
      <vt:lpstr>Prevención de la enfermedad crónica y mantenimiento de la salud en el individuo sano mayor de 45 años  Brinda orientación y educación en hábitos de vida saludables, con el fin de identificar riesgos a enfermedades crónicas.   </vt:lpstr>
      <vt:lpstr>Vacunación según el programa  ampliado de inmunizaciones (PAI) población objeto: menores de 5 años, gestantes, mujeres en edad fértil, niñas entre los 9 y 17 años y adultos mayores de 60 años  </vt:lpstr>
      <vt:lpstr>Detección temprana de las alteraciones del embarazo  Brinda información y educación a la gestante sobre sus condiciones particulares durante el embarazo, signos de alarma y hábitos de vida saludables, con el fin de identificar riesgos a enfermedades.   </vt:lpstr>
      <vt:lpstr>Detección temprana de alteraciones visuales  y patologías oculares Y cáncer de cuello  uterino  Se evalúan los factores de riesgo pre disponentes para la aparición de este tipo de  patologías, a través de actividades de tamizaje.     </vt:lpstr>
      <vt:lpstr>Protección específica de caries y la enfermedad gingival A través de actividades como aplicación de flúor mas barniz, sellantes, detartraje supragingival y control y remoción de placa   </vt:lpstr>
      <vt:lpstr>Atención en planificación familiar para hombres y mujeres Se brinda la información, educación y asesoría en anticoncepción.  </vt:lpstr>
      <vt:lpstr>Atención de la hipertensión arterial y diabetes mellitus tipo 1 y tipo 2 Seguimiento médico - asistencial adecuado tanto con base a las necesidades clínicas especificas de cada individuo  que presente este tipo de patología</vt:lpstr>
      <vt:lpstr>Asesorías en psicología y nutrición y dietética  Brindar educación sobre temas de nutrición balanceada, estilo de vida saludable y asesorías psicológicas en el marco de la estrategia de los servicios amigables para jóvenes y adolescentes, como complemento en las actividades y programas de p y p. </vt:lpstr>
      <vt:lpstr>SERVICIOS  FARMACEUTICOS Disponibilidad de medicamentos a los usuarios de las diferentes EPS según contratación para los programas de p y p y morbilidad. </vt:lpstr>
      <vt:lpstr>LABORATORIO CLINICO SEMIAUTOMATIZADO, con capacidad para la realización de 1440 exámenes mensuales y atención a 400 usuarios mensuales. </vt:lpstr>
      <vt:lpstr>EXTRAMURAL GINA COHEN IPUANA  </vt:lpstr>
      <vt:lpstr>Presentación de PowerPoint</vt:lpstr>
      <vt:lpstr>OBJETIVOS</vt:lpstr>
      <vt:lpstr>Presentación de PowerPoint</vt:lpstr>
      <vt:lpstr>ANAYAWAT SOU JUNTUIN GRACIAS POR ACOMPAÑARNOS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Paola Ipuana</dc:creator>
  <cp:lastModifiedBy>Andrea Paola Ipuana</cp:lastModifiedBy>
  <cp:revision>129</cp:revision>
  <cp:lastPrinted>2018-04-19T22:04:53Z</cp:lastPrinted>
  <dcterms:created xsi:type="dcterms:W3CDTF">2018-04-02T13:42:06Z</dcterms:created>
  <dcterms:modified xsi:type="dcterms:W3CDTF">2019-04-23T14:34:42Z</dcterms:modified>
</cp:coreProperties>
</file>